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6" r:id="rId1"/>
    <p:sldMasterId id="2147484199" r:id="rId2"/>
  </p:sldMasterIdLst>
  <p:notesMasterIdLst>
    <p:notesMasterId r:id="rId17"/>
  </p:notesMasterIdLst>
  <p:handoutMasterIdLst>
    <p:handoutMasterId r:id="rId18"/>
  </p:handoutMasterIdLst>
  <p:sldIdLst>
    <p:sldId id="487" r:id="rId3"/>
    <p:sldId id="488" r:id="rId4"/>
    <p:sldId id="486" r:id="rId5"/>
    <p:sldId id="491" r:id="rId6"/>
    <p:sldId id="484" r:id="rId7"/>
    <p:sldId id="477" r:id="rId8"/>
    <p:sldId id="479" r:id="rId9"/>
    <p:sldId id="470" r:id="rId10"/>
    <p:sldId id="306" r:id="rId11"/>
    <p:sldId id="308" r:id="rId12"/>
    <p:sldId id="310" r:id="rId13"/>
    <p:sldId id="495" r:id="rId14"/>
    <p:sldId id="494" r:id="rId15"/>
    <p:sldId id="316" r:id="rId16"/>
  </p:sldIdLst>
  <p:sldSz cx="12192000" cy="6858000"/>
  <p:notesSz cx="6858000" cy="9947275"/>
  <p:defaultTextStyle>
    <a:defPPr>
      <a:defRPr lang="th-TH"/>
    </a:defPPr>
    <a:lvl1pPr marL="0" algn="l" defTabSz="91399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6987" algn="l" defTabSz="91399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3992" algn="l" defTabSz="91399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7984" algn="l" defTabSz="91399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4990" algn="l" defTabSz="91399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1974" algn="l" defTabSz="91399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5947" algn="l" defTabSz="91399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F9122"/>
    <a:srgbClr val="2D4331"/>
    <a:srgbClr val="FF0000"/>
    <a:srgbClr val="FBE5D6"/>
    <a:srgbClr val="537D5B"/>
    <a:srgbClr val="00CC00"/>
    <a:srgbClr val="FFCCFF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สไตล์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สไตล์สีปานกลาง 3 - เน้น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สไตล์ธีม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สไตล์ธีม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สไตล์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สไตล์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สไตล์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สไตล์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ลักษณะ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ลักษณะสีเข้ม 2 - เน้น 5/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ลักษณะ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ลักษณะ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ลักษณะชุดรูปแบบ 2 - เน้น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ลักษณะชุดรูปแบบ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721" autoAdjust="0"/>
  </p:normalViewPr>
  <p:slideViewPr>
    <p:cSldViewPr snapToGrid="0">
      <p:cViewPr>
        <p:scale>
          <a:sx n="80" d="100"/>
          <a:sy n="80" d="100"/>
        </p:scale>
        <p:origin x="-1686" y="-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Microsoft_Excel_97-2003_Worksheet1.xls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Microsoft_Excel_97-2003_Worksheet2.xls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Microsoft_Excel_97-2003_Worksheet3.xls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4.xls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7611506963021"/>
          <c:y val="0.15798451688969462"/>
          <c:w val="0.81197062762158612"/>
          <c:h val="0.71864546103457061"/>
        </c:manualLayout>
      </c:layout>
      <c:lineChart>
        <c:grouping val="standard"/>
        <c:varyColors val="0"/>
        <c:ser>
          <c:idx val="0"/>
          <c:order val="0"/>
          <c:tx>
            <c:strRef>
              <c:f>อัตราตาย!$B$2</c:f>
              <c:strCache>
                <c:ptCount val="1"/>
                <c:pt idx="0">
                  <c:v>ประเทศ</c:v>
                </c:pt>
              </c:strCache>
            </c:strRef>
          </c:tx>
          <c:dLbls>
            <c:dLbl>
              <c:idx val="16"/>
              <c:spPr>
                <a:solidFill>
                  <a:schemeClr val="tx2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อัตราตาย!$A$3:$A$19</c:f>
              <c:numCache>
                <c:formatCode>General</c:formatCode>
                <c:ptCount val="17"/>
                <c:pt idx="0">
                  <c:v>2543</c:v>
                </c:pt>
                <c:pt idx="1">
                  <c:v>2544</c:v>
                </c:pt>
                <c:pt idx="2">
                  <c:v>2545</c:v>
                </c:pt>
                <c:pt idx="3">
                  <c:v>2546</c:v>
                </c:pt>
                <c:pt idx="4">
                  <c:v>2547</c:v>
                </c:pt>
                <c:pt idx="5">
                  <c:v>2548</c:v>
                </c:pt>
                <c:pt idx="6">
                  <c:v>2549</c:v>
                </c:pt>
                <c:pt idx="7">
                  <c:v>2550</c:v>
                </c:pt>
                <c:pt idx="8">
                  <c:v>2551</c:v>
                </c:pt>
                <c:pt idx="9">
                  <c:v>2552</c:v>
                </c:pt>
                <c:pt idx="10">
                  <c:v>2553</c:v>
                </c:pt>
                <c:pt idx="11">
                  <c:v>2554</c:v>
                </c:pt>
                <c:pt idx="12">
                  <c:v>2555</c:v>
                </c:pt>
                <c:pt idx="13">
                  <c:v>2556</c:v>
                </c:pt>
                <c:pt idx="14">
                  <c:v>2557</c:v>
                </c:pt>
                <c:pt idx="15">
                  <c:v>2558</c:v>
                </c:pt>
                <c:pt idx="16">
                  <c:v>2559</c:v>
                </c:pt>
              </c:numCache>
            </c:numRef>
          </c:cat>
          <c:val>
            <c:numRef>
              <c:f>อัตราตาย!$B$3:$B$19</c:f>
              <c:numCache>
                <c:formatCode>General</c:formatCode>
                <c:ptCount val="17"/>
                <c:pt idx="0">
                  <c:v>5.92</c:v>
                </c:pt>
                <c:pt idx="1">
                  <c:v>5.95</c:v>
                </c:pt>
                <c:pt idx="2">
                  <c:v>6.08</c:v>
                </c:pt>
                <c:pt idx="3" formatCode="0.00">
                  <c:v>6.1</c:v>
                </c:pt>
                <c:pt idx="4" formatCode="0.00">
                  <c:v>6.29</c:v>
                </c:pt>
                <c:pt idx="5">
                  <c:v>6.36</c:v>
                </c:pt>
                <c:pt idx="6">
                  <c:v>6.25</c:v>
                </c:pt>
                <c:pt idx="7">
                  <c:v>6.25</c:v>
                </c:pt>
                <c:pt idx="8">
                  <c:v>6.25</c:v>
                </c:pt>
                <c:pt idx="9">
                  <c:v>6.21</c:v>
                </c:pt>
                <c:pt idx="10">
                  <c:v>6.46</c:v>
                </c:pt>
                <c:pt idx="11">
                  <c:v>6.46</c:v>
                </c:pt>
                <c:pt idx="12">
                  <c:v>6.46</c:v>
                </c:pt>
                <c:pt idx="13">
                  <c:v>6.59</c:v>
                </c:pt>
                <c:pt idx="14">
                  <c:v>6.71</c:v>
                </c:pt>
                <c:pt idx="15">
                  <c:v>6.86</c:v>
                </c:pt>
                <c:pt idx="16">
                  <c:v>7.22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อัตราตาย!$C$2</c:f>
              <c:strCache>
                <c:ptCount val="1"/>
                <c:pt idx="0">
                  <c:v>จังหวัด</c:v>
                </c:pt>
              </c:strCache>
            </c:strRef>
          </c:tx>
          <c:dLbls>
            <c:dLbl>
              <c:idx val="16"/>
              <c:numFmt formatCode="#,##0.00" sourceLinked="0"/>
              <c:spPr>
                <a:solidFill>
                  <a:schemeClr val="accent1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1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อัตราตาย!$A$3:$A$19</c:f>
              <c:numCache>
                <c:formatCode>General</c:formatCode>
                <c:ptCount val="17"/>
                <c:pt idx="0">
                  <c:v>2543</c:v>
                </c:pt>
                <c:pt idx="1">
                  <c:v>2544</c:v>
                </c:pt>
                <c:pt idx="2">
                  <c:v>2545</c:v>
                </c:pt>
                <c:pt idx="3">
                  <c:v>2546</c:v>
                </c:pt>
                <c:pt idx="4">
                  <c:v>2547</c:v>
                </c:pt>
                <c:pt idx="5">
                  <c:v>2548</c:v>
                </c:pt>
                <c:pt idx="6">
                  <c:v>2549</c:v>
                </c:pt>
                <c:pt idx="7">
                  <c:v>2550</c:v>
                </c:pt>
                <c:pt idx="8">
                  <c:v>2551</c:v>
                </c:pt>
                <c:pt idx="9">
                  <c:v>2552</c:v>
                </c:pt>
                <c:pt idx="10">
                  <c:v>2553</c:v>
                </c:pt>
                <c:pt idx="11">
                  <c:v>2554</c:v>
                </c:pt>
                <c:pt idx="12">
                  <c:v>2555</c:v>
                </c:pt>
                <c:pt idx="13">
                  <c:v>2556</c:v>
                </c:pt>
                <c:pt idx="14">
                  <c:v>2557</c:v>
                </c:pt>
                <c:pt idx="15">
                  <c:v>2558</c:v>
                </c:pt>
                <c:pt idx="16">
                  <c:v>2559</c:v>
                </c:pt>
              </c:numCache>
            </c:numRef>
          </c:cat>
          <c:val>
            <c:numRef>
              <c:f>อัตราตาย!$C$3:$C$19</c:f>
              <c:numCache>
                <c:formatCode>General</c:formatCode>
                <c:ptCount val="17"/>
                <c:pt idx="0">
                  <c:v>6.75</c:v>
                </c:pt>
                <c:pt idx="1">
                  <c:v>7.3</c:v>
                </c:pt>
                <c:pt idx="2">
                  <c:v>7.18</c:v>
                </c:pt>
                <c:pt idx="3">
                  <c:v>7.11</c:v>
                </c:pt>
                <c:pt idx="4">
                  <c:v>6.67</c:v>
                </c:pt>
                <c:pt idx="5">
                  <c:v>7.08</c:v>
                </c:pt>
                <c:pt idx="6">
                  <c:v>7.07</c:v>
                </c:pt>
                <c:pt idx="7">
                  <c:v>7.18</c:v>
                </c:pt>
                <c:pt idx="8">
                  <c:v>6.92</c:v>
                </c:pt>
                <c:pt idx="9" formatCode="0.00">
                  <c:v>6.9</c:v>
                </c:pt>
                <c:pt idx="10">
                  <c:v>7.04</c:v>
                </c:pt>
                <c:pt idx="11">
                  <c:v>7.11</c:v>
                </c:pt>
                <c:pt idx="12" formatCode="0.00">
                  <c:v>7.02</c:v>
                </c:pt>
                <c:pt idx="13" formatCode="0.00">
                  <c:v>7.29</c:v>
                </c:pt>
                <c:pt idx="14" formatCode="0.00">
                  <c:v>7.19</c:v>
                </c:pt>
                <c:pt idx="15" formatCode="0.00">
                  <c:v>7.4</c:v>
                </c:pt>
                <c:pt idx="16" formatCode="0.00">
                  <c:v>7.71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632576"/>
        <c:axId val="260634112"/>
      </c:lineChart>
      <c:catAx>
        <c:axId val="26063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60634112"/>
        <c:crosses val="autoZero"/>
        <c:auto val="1"/>
        <c:lblAlgn val="ctr"/>
        <c:lblOffset val="100"/>
        <c:noMultiLvlLbl val="0"/>
      </c:catAx>
      <c:valAx>
        <c:axId val="260634112"/>
        <c:scaling>
          <c:orientation val="minMax"/>
          <c:max val="9"/>
          <c:min val="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6063257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0764287175605876"/>
          <c:y val="0.4948787465742866"/>
          <c:w val="0.1598211877411603"/>
          <c:h val="0.16196269800445373"/>
        </c:manualLayout>
      </c:layout>
      <c:overlay val="0"/>
    </c:legend>
    <c:plotVisOnly val="1"/>
    <c:dispBlanksAs val="gap"/>
    <c:showDLblsOverMax val="0"/>
  </c:chart>
  <c:spPr>
    <a:solidFill>
      <a:schemeClr val="accent4">
        <a:lumMod val="60000"/>
        <a:lumOff val="4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31316671558483"/>
          <c:y val="0.16699986789978361"/>
          <c:w val="0.75244594953453747"/>
          <c:h val="0.69998542812045905"/>
        </c:manualLayout>
      </c:layout>
      <c:lineChart>
        <c:grouping val="standard"/>
        <c:varyColors val="0"/>
        <c:ser>
          <c:idx val="0"/>
          <c:order val="0"/>
          <c:tx>
            <c:strRef>
              <c:f>อัตราเกิด!$B$2</c:f>
              <c:strCache>
                <c:ptCount val="1"/>
                <c:pt idx="0">
                  <c:v>ประเทศ</c:v>
                </c:pt>
              </c:strCache>
            </c:strRef>
          </c:tx>
          <c:dLbls>
            <c:dLbl>
              <c:idx val="16"/>
              <c:spPr>
                <a:solidFill>
                  <a:schemeClr val="tx2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อัตราเกิด!$A$3:$A$19</c:f>
              <c:numCache>
                <c:formatCode>General</c:formatCode>
                <c:ptCount val="17"/>
                <c:pt idx="0">
                  <c:v>2543</c:v>
                </c:pt>
                <c:pt idx="1">
                  <c:v>2544</c:v>
                </c:pt>
                <c:pt idx="2">
                  <c:v>2545</c:v>
                </c:pt>
                <c:pt idx="3">
                  <c:v>2546</c:v>
                </c:pt>
                <c:pt idx="4">
                  <c:v>2547</c:v>
                </c:pt>
                <c:pt idx="5">
                  <c:v>2548</c:v>
                </c:pt>
                <c:pt idx="6">
                  <c:v>2549</c:v>
                </c:pt>
                <c:pt idx="7">
                  <c:v>2550</c:v>
                </c:pt>
                <c:pt idx="8">
                  <c:v>2551</c:v>
                </c:pt>
                <c:pt idx="9">
                  <c:v>2552</c:v>
                </c:pt>
                <c:pt idx="10">
                  <c:v>2553</c:v>
                </c:pt>
                <c:pt idx="11">
                  <c:v>2554</c:v>
                </c:pt>
                <c:pt idx="12">
                  <c:v>2555</c:v>
                </c:pt>
                <c:pt idx="13">
                  <c:v>2556</c:v>
                </c:pt>
                <c:pt idx="14">
                  <c:v>2557</c:v>
                </c:pt>
                <c:pt idx="15">
                  <c:v>2558</c:v>
                </c:pt>
                <c:pt idx="16">
                  <c:v>2559</c:v>
                </c:pt>
              </c:numCache>
            </c:numRef>
          </c:cat>
          <c:val>
            <c:numRef>
              <c:f>อัตราเกิด!$B$3:$B$19</c:f>
              <c:numCache>
                <c:formatCode>General</c:formatCode>
                <c:ptCount val="17"/>
                <c:pt idx="0">
                  <c:v>12.51</c:v>
                </c:pt>
                <c:pt idx="1">
                  <c:v>12.73</c:v>
                </c:pt>
                <c:pt idx="2">
                  <c:v>12.52</c:v>
                </c:pt>
                <c:pt idx="3">
                  <c:v>11.79</c:v>
                </c:pt>
                <c:pt idx="4" formatCode="0.00">
                  <c:v>13</c:v>
                </c:pt>
                <c:pt idx="5" formatCode="0.00">
                  <c:v>13.02</c:v>
                </c:pt>
                <c:pt idx="6">
                  <c:v>12.67</c:v>
                </c:pt>
                <c:pt idx="7">
                  <c:v>12.67</c:v>
                </c:pt>
                <c:pt idx="8">
                  <c:v>12.35</c:v>
                </c:pt>
                <c:pt idx="9">
                  <c:v>12.06</c:v>
                </c:pt>
                <c:pt idx="10">
                  <c:v>11.96</c:v>
                </c:pt>
                <c:pt idx="11">
                  <c:v>12.39</c:v>
                </c:pt>
                <c:pt idx="12">
                  <c:v>12.48</c:v>
                </c:pt>
                <c:pt idx="13">
                  <c:v>11.58</c:v>
                </c:pt>
                <c:pt idx="14">
                  <c:v>10.96</c:v>
                </c:pt>
                <c:pt idx="15">
                  <c:v>10.45</c:v>
                </c:pt>
                <c:pt idx="16">
                  <c:v>10.25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อัตราเกิด!$C$2</c:f>
              <c:strCache>
                <c:ptCount val="1"/>
                <c:pt idx="0">
                  <c:v>จังหวัด</c:v>
                </c:pt>
              </c:strCache>
            </c:strRef>
          </c:tx>
          <c:dLbls>
            <c:dLbl>
              <c:idx val="16"/>
              <c:spPr>
                <a:solidFill>
                  <a:schemeClr val="accent2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อัตราเกิด!$A$3:$A$19</c:f>
              <c:numCache>
                <c:formatCode>General</c:formatCode>
                <c:ptCount val="17"/>
                <c:pt idx="0">
                  <c:v>2543</c:v>
                </c:pt>
                <c:pt idx="1">
                  <c:v>2544</c:v>
                </c:pt>
                <c:pt idx="2">
                  <c:v>2545</c:v>
                </c:pt>
                <c:pt idx="3">
                  <c:v>2546</c:v>
                </c:pt>
                <c:pt idx="4">
                  <c:v>2547</c:v>
                </c:pt>
                <c:pt idx="5">
                  <c:v>2548</c:v>
                </c:pt>
                <c:pt idx="6">
                  <c:v>2549</c:v>
                </c:pt>
                <c:pt idx="7">
                  <c:v>2550</c:v>
                </c:pt>
                <c:pt idx="8">
                  <c:v>2551</c:v>
                </c:pt>
                <c:pt idx="9">
                  <c:v>2552</c:v>
                </c:pt>
                <c:pt idx="10">
                  <c:v>2553</c:v>
                </c:pt>
                <c:pt idx="11">
                  <c:v>2554</c:v>
                </c:pt>
                <c:pt idx="12">
                  <c:v>2555</c:v>
                </c:pt>
                <c:pt idx="13">
                  <c:v>2556</c:v>
                </c:pt>
                <c:pt idx="14">
                  <c:v>2557</c:v>
                </c:pt>
                <c:pt idx="15">
                  <c:v>2558</c:v>
                </c:pt>
                <c:pt idx="16">
                  <c:v>2559</c:v>
                </c:pt>
              </c:numCache>
            </c:numRef>
          </c:cat>
          <c:val>
            <c:numRef>
              <c:f>อัตราเกิด!$C$3:$C$19</c:f>
              <c:numCache>
                <c:formatCode>General</c:formatCode>
                <c:ptCount val="17"/>
                <c:pt idx="0">
                  <c:v>12.21</c:v>
                </c:pt>
                <c:pt idx="1">
                  <c:v>10.75</c:v>
                </c:pt>
                <c:pt idx="2">
                  <c:v>10.34</c:v>
                </c:pt>
                <c:pt idx="3">
                  <c:v>10.75</c:v>
                </c:pt>
                <c:pt idx="4">
                  <c:v>10.51</c:v>
                </c:pt>
                <c:pt idx="5">
                  <c:v>11.78</c:v>
                </c:pt>
                <c:pt idx="6">
                  <c:v>11.82</c:v>
                </c:pt>
                <c:pt idx="7">
                  <c:v>12.02</c:v>
                </c:pt>
                <c:pt idx="8">
                  <c:v>11.44</c:v>
                </c:pt>
                <c:pt idx="9">
                  <c:v>10.86</c:v>
                </c:pt>
                <c:pt idx="10">
                  <c:v>10.66</c:v>
                </c:pt>
                <c:pt idx="11" formatCode="0.00">
                  <c:v>10.8</c:v>
                </c:pt>
                <c:pt idx="12" formatCode="0.00">
                  <c:v>10.3</c:v>
                </c:pt>
                <c:pt idx="13">
                  <c:v>9.4700000000000006</c:v>
                </c:pt>
                <c:pt idx="14">
                  <c:v>9.35</c:v>
                </c:pt>
                <c:pt idx="15">
                  <c:v>8.66</c:v>
                </c:pt>
                <c:pt idx="16">
                  <c:v>8.59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829952"/>
        <c:axId val="222831744"/>
      </c:lineChart>
      <c:catAx>
        <c:axId val="22282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th-TH"/>
          </a:p>
        </c:txPr>
        <c:crossAx val="222831744"/>
        <c:crosses val="autoZero"/>
        <c:auto val="1"/>
        <c:lblAlgn val="ctr"/>
        <c:lblOffset val="100"/>
        <c:noMultiLvlLbl val="0"/>
      </c:catAx>
      <c:valAx>
        <c:axId val="222831744"/>
        <c:scaling>
          <c:orientation val="minMax"/>
          <c:min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2282995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6147612121427977"/>
          <c:y val="0.65405767831372941"/>
          <c:w val="0.18752646113013838"/>
          <c:h val="0.15557229127598368"/>
        </c:manualLayout>
      </c:layout>
      <c:overlay val="0"/>
    </c:legend>
    <c:plotVisOnly val="1"/>
    <c:dispBlanksAs val="gap"/>
    <c:showDLblsOverMax val="0"/>
  </c:chart>
  <c:spPr>
    <a:solidFill>
      <a:schemeClr val="accent3">
        <a:lumMod val="75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20562985891726"/>
          <c:y val="0.17743174201603368"/>
          <c:w val="0.81512457955981632"/>
          <c:h val="0.69991832750260052"/>
        </c:manualLayout>
      </c:layout>
      <c:lineChart>
        <c:grouping val="standard"/>
        <c:varyColors val="0"/>
        <c:ser>
          <c:idx val="0"/>
          <c:order val="0"/>
          <c:tx>
            <c:strRef>
              <c:f>อัตราทารกตาย!$B$2</c:f>
              <c:strCache>
                <c:ptCount val="1"/>
                <c:pt idx="0">
                  <c:v>ประเทศ</c:v>
                </c:pt>
              </c:strCache>
            </c:strRef>
          </c:tx>
          <c:dLbls>
            <c:dLbl>
              <c:idx val="16"/>
              <c:spPr>
                <a:solidFill>
                  <a:schemeClr val="tx2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อัตราทารกตาย!$A$3:$A$19</c:f>
              <c:numCache>
                <c:formatCode>General</c:formatCode>
                <c:ptCount val="17"/>
                <c:pt idx="0">
                  <c:v>2543</c:v>
                </c:pt>
                <c:pt idx="1">
                  <c:v>2544</c:v>
                </c:pt>
                <c:pt idx="2">
                  <c:v>2545</c:v>
                </c:pt>
                <c:pt idx="3">
                  <c:v>2546</c:v>
                </c:pt>
                <c:pt idx="4">
                  <c:v>2547</c:v>
                </c:pt>
                <c:pt idx="5">
                  <c:v>2548</c:v>
                </c:pt>
                <c:pt idx="6">
                  <c:v>2549</c:v>
                </c:pt>
                <c:pt idx="7">
                  <c:v>2550</c:v>
                </c:pt>
                <c:pt idx="8">
                  <c:v>2551</c:v>
                </c:pt>
                <c:pt idx="9">
                  <c:v>2552</c:v>
                </c:pt>
                <c:pt idx="10">
                  <c:v>2553</c:v>
                </c:pt>
                <c:pt idx="11">
                  <c:v>2554</c:v>
                </c:pt>
                <c:pt idx="12">
                  <c:v>2555</c:v>
                </c:pt>
                <c:pt idx="13">
                  <c:v>2556</c:v>
                </c:pt>
                <c:pt idx="14">
                  <c:v>2557</c:v>
                </c:pt>
                <c:pt idx="15">
                  <c:v>2558</c:v>
                </c:pt>
                <c:pt idx="16">
                  <c:v>2559</c:v>
                </c:pt>
              </c:numCache>
            </c:numRef>
          </c:cat>
          <c:val>
            <c:numRef>
              <c:f>อัตราทารกตาย!$B$3:$B$19</c:f>
              <c:numCache>
                <c:formatCode>General</c:formatCode>
                <c:ptCount val="17"/>
                <c:pt idx="0">
                  <c:v>6.24</c:v>
                </c:pt>
                <c:pt idx="1">
                  <c:v>6.46</c:v>
                </c:pt>
                <c:pt idx="2">
                  <c:v>6.52</c:v>
                </c:pt>
                <c:pt idx="3">
                  <c:v>7.21</c:v>
                </c:pt>
                <c:pt idx="4">
                  <c:v>7.45</c:v>
                </c:pt>
                <c:pt idx="5">
                  <c:v>7.64</c:v>
                </c:pt>
                <c:pt idx="6">
                  <c:v>7.38</c:v>
                </c:pt>
                <c:pt idx="7">
                  <c:v>7.25</c:v>
                </c:pt>
                <c:pt idx="8">
                  <c:v>7.29</c:v>
                </c:pt>
                <c:pt idx="9">
                  <c:v>7.08</c:v>
                </c:pt>
                <c:pt idx="10">
                  <c:v>7.03</c:v>
                </c:pt>
                <c:pt idx="11">
                  <c:v>6.63</c:v>
                </c:pt>
                <c:pt idx="12">
                  <c:v>6.76</c:v>
                </c:pt>
                <c:pt idx="13">
                  <c:v>6.36</c:v>
                </c:pt>
                <c:pt idx="14">
                  <c:v>6.48</c:v>
                </c:pt>
                <c:pt idx="15">
                  <c:v>6.21</c:v>
                </c:pt>
                <c:pt idx="16">
                  <c:v>6.35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อัตราทารกตาย!$C$2</c:f>
              <c:strCache>
                <c:ptCount val="1"/>
                <c:pt idx="0">
                  <c:v>จังหวัด</c:v>
                </c:pt>
              </c:strCache>
            </c:strRef>
          </c:tx>
          <c:dLbls>
            <c:dLbl>
              <c:idx val="16"/>
              <c:spPr>
                <a:solidFill>
                  <a:schemeClr val="accent2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อัตราทารกตาย!$A$3:$A$19</c:f>
              <c:numCache>
                <c:formatCode>General</c:formatCode>
                <c:ptCount val="17"/>
                <c:pt idx="0">
                  <c:v>2543</c:v>
                </c:pt>
                <c:pt idx="1">
                  <c:v>2544</c:v>
                </c:pt>
                <c:pt idx="2">
                  <c:v>2545</c:v>
                </c:pt>
                <c:pt idx="3">
                  <c:v>2546</c:v>
                </c:pt>
                <c:pt idx="4">
                  <c:v>2547</c:v>
                </c:pt>
                <c:pt idx="5">
                  <c:v>2548</c:v>
                </c:pt>
                <c:pt idx="6">
                  <c:v>2549</c:v>
                </c:pt>
                <c:pt idx="7">
                  <c:v>2550</c:v>
                </c:pt>
                <c:pt idx="8">
                  <c:v>2551</c:v>
                </c:pt>
                <c:pt idx="9">
                  <c:v>2552</c:v>
                </c:pt>
                <c:pt idx="10">
                  <c:v>2553</c:v>
                </c:pt>
                <c:pt idx="11">
                  <c:v>2554</c:v>
                </c:pt>
                <c:pt idx="12">
                  <c:v>2555</c:v>
                </c:pt>
                <c:pt idx="13">
                  <c:v>2556</c:v>
                </c:pt>
                <c:pt idx="14">
                  <c:v>2557</c:v>
                </c:pt>
                <c:pt idx="15">
                  <c:v>2558</c:v>
                </c:pt>
                <c:pt idx="16">
                  <c:v>2559</c:v>
                </c:pt>
              </c:numCache>
            </c:numRef>
          </c:cat>
          <c:val>
            <c:numRef>
              <c:f>อัตราทารกตาย!$C$3:$C$19</c:f>
              <c:numCache>
                <c:formatCode>General</c:formatCode>
                <c:ptCount val="17"/>
                <c:pt idx="0">
                  <c:v>8.93</c:v>
                </c:pt>
                <c:pt idx="1">
                  <c:v>9.9499999999999993</c:v>
                </c:pt>
                <c:pt idx="2">
                  <c:v>7.56</c:v>
                </c:pt>
                <c:pt idx="3">
                  <c:v>8.4700000000000006</c:v>
                </c:pt>
                <c:pt idx="4">
                  <c:v>10.01</c:v>
                </c:pt>
                <c:pt idx="5">
                  <c:v>9.56</c:v>
                </c:pt>
                <c:pt idx="6">
                  <c:v>7.43</c:v>
                </c:pt>
                <c:pt idx="7">
                  <c:v>5.83</c:v>
                </c:pt>
                <c:pt idx="8">
                  <c:v>6.31</c:v>
                </c:pt>
                <c:pt idx="9">
                  <c:v>8.1999999999999993</c:v>
                </c:pt>
                <c:pt idx="10">
                  <c:v>6.29</c:v>
                </c:pt>
                <c:pt idx="11">
                  <c:v>8.36</c:v>
                </c:pt>
                <c:pt idx="12">
                  <c:v>7.04</c:v>
                </c:pt>
                <c:pt idx="13">
                  <c:v>7.77</c:v>
                </c:pt>
                <c:pt idx="14">
                  <c:v>4.9800000000000004</c:v>
                </c:pt>
                <c:pt idx="15">
                  <c:v>9.25</c:v>
                </c:pt>
                <c:pt idx="16">
                  <c:v>6.85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431232"/>
        <c:axId val="258461696"/>
      </c:lineChart>
      <c:catAx>
        <c:axId val="25843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58461696"/>
        <c:crosses val="autoZero"/>
        <c:auto val="1"/>
        <c:lblAlgn val="ctr"/>
        <c:lblOffset val="100"/>
        <c:noMultiLvlLbl val="0"/>
      </c:catAx>
      <c:valAx>
        <c:axId val="25846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5843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25077930460433"/>
          <c:y val="0.688409490406098"/>
          <c:w val="0.15256447768468143"/>
          <c:h val="0.1447672985937705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003300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405682345057653E-2"/>
          <c:y val="0.20309022052676892"/>
          <c:w val="0.80593001970730649"/>
          <c:h val="0.67668836999117943"/>
        </c:manualLayout>
      </c:layout>
      <c:lineChart>
        <c:grouping val="standard"/>
        <c:varyColors val="0"/>
        <c:ser>
          <c:idx val="0"/>
          <c:order val="0"/>
          <c:tx>
            <c:strRef>
              <c:f>อัตรามารดาตาย!$B$2</c:f>
              <c:strCache>
                <c:ptCount val="1"/>
                <c:pt idx="0">
                  <c:v>ประเทศ</c:v>
                </c:pt>
              </c:strCache>
            </c:strRef>
          </c:tx>
          <c:dLbls>
            <c:dLbl>
              <c:idx val="16"/>
              <c:spPr>
                <a:solidFill>
                  <a:schemeClr val="tx2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อัตรามารดาตาย!$A$3:$A$19</c:f>
              <c:numCache>
                <c:formatCode>General</c:formatCode>
                <c:ptCount val="17"/>
                <c:pt idx="0">
                  <c:v>2543</c:v>
                </c:pt>
                <c:pt idx="1">
                  <c:v>2544</c:v>
                </c:pt>
                <c:pt idx="2">
                  <c:v>2545</c:v>
                </c:pt>
                <c:pt idx="3">
                  <c:v>2546</c:v>
                </c:pt>
                <c:pt idx="4">
                  <c:v>2547</c:v>
                </c:pt>
                <c:pt idx="5">
                  <c:v>2548</c:v>
                </c:pt>
                <c:pt idx="6">
                  <c:v>2549</c:v>
                </c:pt>
                <c:pt idx="7">
                  <c:v>2550</c:v>
                </c:pt>
                <c:pt idx="8">
                  <c:v>2551</c:v>
                </c:pt>
                <c:pt idx="9">
                  <c:v>2552</c:v>
                </c:pt>
                <c:pt idx="10">
                  <c:v>2553</c:v>
                </c:pt>
                <c:pt idx="11">
                  <c:v>2554</c:v>
                </c:pt>
                <c:pt idx="12">
                  <c:v>2555</c:v>
                </c:pt>
                <c:pt idx="13">
                  <c:v>2556</c:v>
                </c:pt>
                <c:pt idx="14">
                  <c:v>2557</c:v>
                </c:pt>
                <c:pt idx="15">
                  <c:v>2558</c:v>
                </c:pt>
                <c:pt idx="16">
                  <c:v>2559</c:v>
                </c:pt>
              </c:numCache>
            </c:numRef>
          </c:cat>
          <c:val>
            <c:numRef>
              <c:f>อัตรามารดาตาย!$B$3:$B$19</c:f>
              <c:numCache>
                <c:formatCode>General</c:formatCode>
                <c:ptCount val="17"/>
                <c:pt idx="0">
                  <c:v>13.2</c:v>
                </c:pt>
                <c:pt idx="1">
                  <c:v>12.9</c:v>
                </c:pt>
                <c:pt idx="2">
                  <c:v>14.69</c:v>
                </c:pt>
                <c:pt idx="3">
                  <c:v>13.74</c:v>
                </c:pt>
                <c:pt idx="4">
                  <c:v>13.28</c:v>
                </c:pt>
                <c:pt idx="5">
                  <c:v>12.23</c:v>
                </c:pt>
                <c:pt idx="6">
                  <c:v>11.72</c:v>
                </c:pt>
                <c:pt idx="7">
                  <c:v>12.16</c:v>
                </c:pt>
                <c:pt idx="8">
                  <c:v>11.35</c:v>
                </c:pt>
                <c:pt idx="9">
                  <c:v>10.85</c:v>
                </c:pt>
                <c:pt idx="10">
                  <c:v>10.24</c:v>
                </c:pt>
                <c:pt idx="11">
                  <c:v>8.93</c:v>
                </c:pt>
                <c:pt idx="12">
                  <c:v>17.59</c:v>
                </c:pt>
                <c:pt idx="13">
                  <c:v>22.19</c:v>
                </c:pt>
                <c:pt idx="14">
                  <c:v>23.32</c:v>
                </c:pt>
                <c:pt idx="15">
                  <c:v>24.58</c:v>
                </c:pt>
                <c:pt idx="16">
                  <c:v>26.57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อัตรามารดาตาย!$C$2</c:f>
              <c:strCache>
                <c:ptCount val="1"/>
                <c:pt idx="0">
                  <c:v>จังหวัด</c:v>
                </c:pt>
              </c:strCache>
            </c:strRef>
          </c:tx>
          <c:dLbls>
            <c:dLbl>
              <c:idx val="16"/>
              <c:spPr>
                <a:solidFill>
                  <a:schemeClr val="accent2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อัตรามารดาตาย!$A$3:$A$19</c:f>
              <c:numCache>
                <c:formatCode>General</c:formatCode>
                <c:ptCount val="17"/>
                <c:pt idx="0">
                  <c:v>2543</c:v>
                </c:pt>
                <c:pt idx="1">
                  <c:v>2544</c:v>
                </c:pt>
                <c:pt idx="2">
                  <c:v>2545</c:v>
                </c:pt>
                <c:pt idx="3">
                  <c:v>2546</c:v>
                </c:pt>
                <c:pt idx="4">
                  <c:v>2547</c:v>
                </c:pt>
                <c:pt idx="5">
                  <c:v>2548</c:v>
                </c:pt>
                <c:pt idx="6">
                  <c:v>2549</c:v>
                </c:pt>
                <c:pt idx="7">
                  <c:v>2550</c:v>
                </c:pt>
                <c:pt idx="8">
                  <c:v>2551</c:v>
                </c:pt>
                <c:pt idx="9">
                  <c:v>2552</c:v>
                </c:pt>
                <c:pt idx="10">
                  <c:v>2553</c:v>
                </c:pt>
                <c:pt idx="11">
                  <c:v>2554</c:v>
                </c:pt>
                <c:pt idx="12">
                  <c:v>2555</c:v>
                </c:pt>
                <c:pt idx="13">
                  <c:v>2556</c:v>
                </c:pt>
                <c:pt idx="14">
                  <c:v>2557</c:v>
                </c:pt>
                <c:pt idx="15">
                  <c:v>2558</c:v>
                </c:pt>
                <c:pt idx="16">
                  <c:v>2559</c:v>
                </c:pt>
              </c:numCache>
            </c:numRef>
          </c:cat>
          <c:val>
            <c:numRef>
              <c:f>อัตรามารดาตาย!$C$3:$C$19</c:f>
              <c:numCache>
                <c:formatCode>General</c:formatCode>
                <c:ptCount val="17"/>
                <c:pt idx="0">
                  <c:v>17.940000000000001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20.85</c:v>
                </c:pt>
                <c:pt idx="5">
                  <c:v>0</c:v>
                </c:pt>
                <c:pt idx="6">
                  <c:v>18.579999999999998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20.28</c:v>
                </c:pt>
                <c:pt idx="11" formatCode="0.00">
                  <c:v>19.899999999999999</c:v>
                </c:pt>
                <c:pt idx="12" formatCode="0.00">
                  <c:v>20.7</c:v>
                </c:pt>
                <c:pt idx="13" formatCode="0.00">
                  <c:v>0</c:v>
                </c:pt>
                <c:pt idx="14">
                  <c:v>22.63</c:v>
                </c:pt>
                <c:pt idx="15" formatCode="0.00">
                  <c:v>0</c:v>
                </c:pt>
                <c:pt idx="16" formatCode="0.0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851584"/>
        <c:axId val="258853120"/>
      </c:lineChart>
      <c:catAx>
        <c:axId val="25885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58853120"/>
        <c:crosses val="autoZero"/>
        <c:auto val="1"/>
        <c:lblAlgn val="ctr"/>
        <c:lblOffset val="100"/>
        <c:noMultiLvlLbl val="0"/>
      </c:catAx>
      <c:valAx>
        <c:axId val="25885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58851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chemeClr val="accent2">
          <a:lumMod val="50000"/>
        </a:schemeClr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1.82992E-7</cdr:x>
      <cdr:y>0.35724</cdr:y>
    </cdr:from>
    <cdr:to>
      <cdr:x>0.04506</cdr:x>
      <cdr:y>0.69355</cdr:y>
    </cdr:to>
    <cdr:sp macro="" textlink="">
      <cdr:nvSpPr>
        <cdr:cNvPr id="5" name="สี่เหลี่ยมผืนผ้า 4"/>
        <cdr:cNvSpPr/>
      </cdr:nvSpPr>
      <cdr:spPr>
        <a:xfrm xmlns:a="http://schemas.openxmlformats.org/drawingml/2006/main" rot="16200000">
          <a:off x="-608820" y="2163804"/>
          <a:ext cx="1463863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th-TH"/>
          </a:defPPr>
          <a:lvl1pPr marL="0" algn="l" defTabSz="913992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6987" algn="l" defTabSz="913992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3992" algn="l" defTabSz="913992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0988" algn="l" defTabSz="913992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7984" algn="l" defTabSz="913992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4990" algn="l" defTabSz="913992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1974" algn="l" defTabSz="913992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8960" algn="l" defTabSz="913992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5947" algn="l" defTabSz="913992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lang="th-TH" sz="10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th-TH" dirty="0" smtClean="0">
              <a:latin typeface="Tahoma" pitchFamily="34" charset="0"/>
              <a:cs typeface="Tahoma" pitchFamily="34" charset="0"/>
            </a:rPr>
            <a:t>อัตราตายต่อพันประชากร</a:t>
          </a:r>
          <a:endParaRPr lang="en-US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0.02365</cdr:x>
      <cdr:y>0.31161</cdr:y>
    </cdr:from>
    <cdr:to>
      <cdr:x>0.14996</cdr:x>
      <cdr:y>0.7781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531425" y="2070697"/>
          <a:ext cx="2093973" cy="75017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0.15415</cdr:x>
      <cdr:y>0.06151</cdr:y>
    </cdr:from>
    <cdr:to>
      <cdr:x>0.80699</cdr:x>
      <cdr:y>0.1627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4778" y="373766"/>
          <a:ext cx="6076709" cy="614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0.21891</cdr:x>
      <cdr:y>0.09921</cdr:y>
    </cdr:from>
    <cdr:to>
      <cdr:x>0.70984</cdr:x>
      <cdr:y>0.20635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7627" y="602848"/>
          <a:ext cx="4569588" cy="651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0.23705</cdr:x>
      <cdr:y>0.07093</cdr:y>
    </cdr:from>
    <cdr:to>
      <cdr:x>0.81088</cdr:x>
      <cdr:y>0.1674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06424" y="434051"/>
          <a:ext cx="5341234" cy="590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164" cy="498469"/>
          </a:xfrm>
          <a:prstGeom prst="rect">
            <a:avLst/>
          </a:prstGeom>
        </p:spPr>
        <p:txBody>
          <a:bodyPr vert="horz" lIns="139739" tIns="69869" rIns="139739" bIns="69869" rtlCol="0"/>
          <a:lstStyle>
            <a:lvl1pPr algn="l">
              <a:defRPr sz="18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453" y="1"/>
            <a:ext cx="2971164" cy="498469"/>
          </a:xfrm>
          <a:prstGeom prst="rect">
            <a:avLst/>
          </a:prstGeom>
        </p:spPr>
        <p:txBody>
          <a:bodyPr vert="horz" lIns="139739" tIns="69869" rIns="139739" bIns="69869" rtlCol="0"/>
          <a:lstStyle>
            <a:lvl1pPr algn="r">
              <a:defRPr sz="1800"/>
            </a:lvl1pPr>
          </a:lstStyle>
          <a:p>
            <a:fld id="{CEA37BB0-E29B-4B5F-A2F6-C59B37204BC4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8806"/>
            <a:ext cx="2971164" cy="496013"/>
          </a:xfrm>
          <a:prstGeom prst="rect">
            <a:avLst/>
          </a:prstGeom>
        </p:spPr>
        <p:txBody>
          <a:bodyPr vert="horz" lIns="139739" tIns="69869" rIns="139739" bIns="69869" rtlCol="0" anchor="b"/>
          <a:lstStyle>
            <a:lvl1pPr algn="l">
              <a:defRPr sz="18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453" y="9448806"/>
            <a:ext cx="2971164" cy="496013"/>
          </a:xfrm>
          <a:prstGeom prst="rect">
            <a:avLst/>
          </a:prstGeom>
        </p:spPr>
        <p:txBody>
          <a:bodyPr vert="horz" lIns="139739" tIns="69869" rIns="139739" bIns="69869" rtlCol="0" anchor="b"/>
          <a:lstStyle>
            <a:lvl1pPr algn="r">
              <a:defRPr sz="1800"/>
            </a:lvl1pPr>
          </a:lstStyle>
          <a:p>
            <a:fld id="{660DCC79-C8F5-4FE3-9FA0-282652CEE9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9434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799" cy="499091"/>
          </a:xfrm>
          <a:prstGeom prst="rect">
            <a:avLst/>
          </a:prstGeom>
        </p:spPr>
        <p:txBody>
          <a:bodyPr vert="horz" lIns="96029" tIns="48015" rIns="96029" bIns="4801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799" cy="499091"/>
          </a:xfrm>
          <a:prstGeom prst="rect">
            <a:avLst/>
          </a:prstGeom>
        </p:spPr>
        <p:txBody>
          <a:bodyPr vert="horz" lIns="96029" tIns="48015" rIns="96029" bIns="48015" rtlCol="0"/>
          <a:lstStyle>
            <a:lvl1pPr algn="r">
              <a:defRPr sz="1200"/>
            </a:lvl1pPr>
          </a:lstStyle>
          <a:p>
            <a:fld id="{DFF70566-656B-4C5C-B4CB-016F435C33E6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9" tIns="48015" rIns="96029" bIns="4801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6029" tIns="48015" rIns="96029" bIns="48015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799" cy="499090"/>
          </a:xfrm>
          <a:prstGeom prst="rect">
            <a:avLst/>
          </a:prstGeom>
        </p:spPr>
        <p:txBody>
          <a:bodyPr vert="horz" lIns="96029" tIns="48015" rIns="96029" bIns="4801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799" cy="499090"/>
          </a:xfrm>
          <a:prstGeom prst="rect">
            <a:avLst/>
          </a:prstGeom>
        </p:spPr>
        <p:txBody>
          <a:bodyPr vert="horz" lIns="96029" tIns="48015" rIns="96029" bIns="48015" rtlCol="0" anchor="b"/>
          <a:lstStyle>
            <a:lvl1pPr algn="r">
              <a:defRPr sz="1200"/>
            </a:lvl1pPr>
          </a:lstStyle>
          <a:p>
            <a:fld id="{82D1EA91-6CE5-4CAD-9492-EEE668FBC8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3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7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92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84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90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74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47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77"/>
            <a:ext cx="103632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1B3B-67D7-48DE-AF56-918C04955131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E639-0B46-45D0-9858-FBDB35833E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1B3B-67D7-48DE-AF56-918C04955131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E639-0B46-45D0-9858-FBDB35833E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1B3B-67D7-48DE-AF56-918C04955131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E639-0B46-45D0-9858-FBDB35833E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0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0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4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EE9BD-9057-4F49-B8B9-7B21A97EC572}" type="datetime1">
              <a:rPr lang="th-TH" smtClean="0"/>
              <a:pPr>
                <a:defRPr/>
              </a:pPr>
              <a:t>14/11/60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48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4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C590-7620-48A3-905B-50B1BEB177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89A5-25CE-4189-BFF2-95CCAC183E5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42C69-0ABE-4CD6-ABFB-C8B27E7C02D7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56740-223B-4851-AFE5-817DF57373DE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592E4-FD62-454D-B417-37E6ADD22A29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565EC-2445-4A07-822B-47DA1172EFEE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F61E5-5D6B-48A3-80C3-2F4E19A693A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70289-0274-433F-8393-5D4883C9A511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1B3B-67D7-48DE-AF56-918C04955131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E639-0B46-45D0-9858-FBDB35833E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18D9-2834-480F-9628-F3F040206AAB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ACB84-4ED7-41A4-9670-60D72CDEEE7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3774A-F7B1-4CF5-B5E9-72CC988A75CC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0157F-A7AF-4C93-A742-99FCD8EEEAB9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3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1B3B-67D7-48DE-AF56-918C04955131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E639-0B46-45D0-9858-FBDB35833E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1B3B-67D7-48DE-AF56-918C04955131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E639-0B46-45D0-9858-FBDB35833E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40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1B3B-67D7-48DE-AF56-918C04955131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E639-0B46-45D0-9858-FBDB35833E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1B3B-67D7-48DE-AF56-918C04955131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E639-0B46-45D0-9858-FBDB35833E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1B3B-67D7-48DE-AF56-918C04955131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E639-0B46-45D0-9858-FBDB35833E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1B3B-67D7-48DE-AF56-918C04955131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E639-0B46-45D0-9858-FBDB35833E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2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7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1B3B-67D7-48DE-AF56-918C04955131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E639-0B46-45D0-9858-FBDB35833E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04" tIns="45718" rIns="91404" bIns="45718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04" tIns="45718" rIns="91404" bIns="45718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1B3B-67D7-48DE-AF56-918C04955131}" type="datetimeFigureOut">
              <a:rPr lang="th-TH" smtClean="0"/>
              <a:pPr/>
              <a:t>14/11/60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E639-0B46-45D0-9858-FBDB35833E9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</p:sldLayoutIdLst>
  <p:txStyles>
    <p:titleStyle>
      <a:lvl1pPr algn="ctr" defTabSz="9139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4" indent="-342754" algn="l" defTabSz="913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5" indent="-285630" algn="l" defTabSz="9139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defTabSz="9139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defTabSz="9139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defTabSz="9139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AADD78-16D9-44D0-BE2B-F6C0C1F56DF6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ransition spd="med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d:\My Document\รูปเพชรบุรี\phet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2845">
            <a:off x="843875" y="4490395"/>
            <a:ext cx="2002684" cy="18492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0179" name="Picture 15" descr="d:\My Document\รูปเพชรบุรี\2137-834.jpg"/>
          <p:cNvPicPr>
            <a:picLocks noChangeAspect="1" noChangeArrowheads="1"/>
          </p:cNvPicPr>
          <p:nvPr/>
        </p:nvPicPr>
        <p:blipFill>
          <a:blip r:embed="rId3" cstate="print"/>
          <a:srcRect l="2118" t="20769"/>
          <a:stretch>
            <a:fillRect/>
          </a:stretch>
        </p:blipFill>
        <p:spPr bwMode="auto">
          <a:xfrm>
            <a:off x="2358189" y="1900989"/>
            <a:ext cx="7738311" cy="183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545931" y="165436"/>
            <a:ext cx="3948363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54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ขนมหวาน</a:t>
            </a:r>
          </a:p>
        </p:txBody>
      </p:sp>
      <p:pic>
        <p:nvPicPr>
          <p:cNvPr id="50185" name="Picture 16" descr="d:\My Document\รูปเพชรบุรี\buyt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003" y="1262565"/>
            <a:ext cx="3619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8" descr="d:\My Document\รูปเพชรบุรี\New เพชรบุรี\religion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1" y="4357689"/>
            <a:ext cx="5238751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21" descr="d:\My Document\รูปเพชรบุรี\New เพชรบุรี\religion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05239">
            <a:off x="9190567" y="962025"/>
            <a:ext cx="2489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8447618" y="285751"/>
            <a:ext cx="37443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54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เมืองพระ</a:t>
            </a:r>
          </a:p>
        </p:txBody>
      </p:sp>
      <p:pic>
        <p:nvPicPr>
          <p:cNvPr id="50189" name="Picture 12" descr="cha-a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19313">
            <a:off x="8036984" y="4554538"/>
            <a:ext cx="3714749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68441" y="192506"/>
            <a:ext cx="42256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54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เขาวังคู่บ้าน</a:t>
            </a:r>
            <a:endParaRPr lang="th-TH" sz="54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96252" y="3620002"/>
            <a:ext cx="397599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54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เลิศล้ำศิลปะ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8815916" y="3620002"/>
            <a:ext cx="29269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54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ทะเลงาม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667253" y="3571876"/>
            <a:ext cx="3514222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54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แดนธรรมะ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59444" y="195673"/>
            <a:ext cx="5794815" cy="726139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574" tIns="73126" rIns="36574" bIns="0" anchor="t" upright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rtl="0">
              <a:defRPr sz="1000"/>
            </a:pPr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อัตรา</a:t>
            </a: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มารดาตายต่อเกิดมีชีพแสนคนจังหวัดเพชรบุรีเทียบกับประเทศ  </a:t>
            </a:r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ปี </a:t>
            </a: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พ.ศ. </a:t>
            </a:r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2543-255</a:t>
            </a: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320719" y="245660"/>
            <a:ext cx="5593279" cy="736271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36574" tIns="73126" rIns="36574" bIns="0" anchor="t" upright="1"/>
          <a:lstStyle>
            <a:lvl1pPr marL="0" indent="0">
              <a:defRPr sz="1100">
                <a:latin typeface="+mj-lt"/>
                <a:ea typeface="+mj-ea"/>
                <a:cs typeface="+mj-cs"/>
              </a:defRPr>
            </a:lvl1pPr>
            <a:lvl2pPr marL="457200" indent="0">
              <a:defRPr sz="1100">
                <a:latin typeface="+mj-lt"/>
                <a:ea typeface="+mj-ea"/>
                <a:cs typeface="+mj-cs"/>
              </a:defRPr>
            </a:lvl2pPr>
            <a:lvl3pPr marL="914400" indent="0">
              <a:defRPr sz="1100">
                <a:latin typeface="+mj-lt"/>
                <a:ea typeface="+mj-ea"/>
                <a:cs typeface="+mj-cs"/>
              </a:defRPr>
            </a:lvl3pPr>
            <a:lvl4pPr marL="1371600" indent="0">
              <a:defRPr sz="1100">
                <a:latin typeface="+mj-lt"/>
                <a:ea typeface="+mj-ea"/>
                <a:cs typeface="+mj-cs"/>
              </a:defRPr>
            </a:lvl4pPr>
            <a:lvl5pPr marL="1828800" indent="0">
              <a:defRPr sz="1100">
                <a:latin typeface="+mj-lt"/>
                <a:ea typeface="+mj-ea"/>
                <a:cs typeface="+mj-cs"/>
              </a:defRPr>
            </a:lvl5pPr>
            <a:lvl6pPr marL="2286000" indent="0">
              <a:defRPr sz="1100">
                <a:latin typeface="+mj-lt"/>
                <a:ea typeface="+mj-ea"/>
                <a:cs typeface="+mj-cs"/>
              </a:defRPr>
            </a:lvl6pPr>
            <a:lvl7pPr marL="2743200" indent="0">
              <a:defRPr sz="1100">
                <a:latin typeface="+mj-lt"/>
                <a:ea typeface="+mj-ea"/>
                <a:cs typeface="+mj-cs"/>
              </a:defRPr>
            </a:lvl7pPr>
            <a:lvl8pPr marL="3200400" indent="0">
              <a:defRPr sz="1100">
                <a:latin typeface="+mj-lt"/>
                <a:ea typeface="+mj-ea"/>
                <a:cs typeface="+mj-cs"/>
              </a:defRPr>
            </a:lvl8pPr>
            <a:lvl9pPr marL="3657600" indent="0">
              <a:defRPr sz="1100">
                <a:latin typeface="+mj-lt"/>
                <a:ea typeface="+mj-ea"/>
                <a:cs typeface="+mj-cs"/>
              </a:defRPr>
            </a:lvl9pPr>
          </a:lstStyle>
          <a:p>
            <a:pPr algn="ctr" rtl="0">
              <a:defRPr sz="1000"/>
            </a:pPr>
            <a:endParaRPr lang="en-US" sz="1200" b="1" dirty="0" smtClean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rtl="0">
              <a:defRPr sz="1000"/>
            </a:pPr>
            <a:r>
              <a:rPr lang="th-TH" sz="1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อัตรา</a:t>
            </a:r>
            <a:r>
              <a:rPr lang="th-TH" sz="14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ทารกตายต่อเกิดมีชีพพันคนจังหวัดเพชรบุรีเทียบกับประเทศ </a:t>
            </a:r>
            <a:r>
              <a:rPr lang="th-TH" sz="1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ปี </a:t>
            </a:r>
            <a:r>
              <a:rPr lang="th-TH" sz="14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พ.ศ. 2543 - </a:t>
            </a:r>
            <a:r>
              <a:rPr lang="th-TH" sz="1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2559</a:t>
            </a: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1030" y="6403608"/>
            <a:ext cx="3698543" cy="276995"/>
          </a:xfrm>
          <a:prstGeom prst="rect">
            <a:avLst/>
          </a:prstGeom>
          <a:solidFill>
            <a:schemeClr val="bg1"/>
          </a:solidFill>
          <a:ln w="38100">
            <a:solidFill>
              <a:srgbClr val="FBE5D6"/>
            </a:solidFill>
          </a:ln>
        </p:spPr>
        <p:txBody>
          <a:bodyPr wrap="square" lIns="91404" tIns="45718" rIns="91404" bIns="45718" rtlCol="0">
            <a:spAutoFit/>
          </a:bodyPr>
          <a:lstStyle/>
          <a:p>
            <a:r>
              <a:rPr lang="th-TH" sz="1200" dirty="0" smtClean="0">
                <a:latin typeface="Tahoma" pitchFamily="34" charset="0"/>
                <a:cs typeface="Tahoma" pitchFamily="34" charset="0"/>
              </a:rPr>
              <a:t>มรณบัตรจำแนกตามภูมิลำเนา ณ 31 ธันวาคม 2559</a:t>
            </a:r>
            <a:endParaRPr lang="th-TH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3198" y="2711303"/>
            <a:ext cx="338554" cy="13715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อัตราต่อเกิดมีชีพพันคน</a:t>
            </a:r>
            <a:endParaRPr lang="en-US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แผนภูมิ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97469"/>
              </p:ext>
            </p:extLst>
          </p:nvPr>
        </p:nvGraphicFramePr>
        <p:xfrm>
          <a:off x="6323198" y="1269783"/>
          <a:ext cx="5724655" cy="486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แผนภูมิ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218479"/>
              </p:ext>
            </p:extLst>
          </p:nvPr>
        </p:nvGraphicFramePr>
        <p:xfrm>
          <a:off x="190005" y="1235035"/>
          <a:ext cx="5964254" cy="488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890554"/>
              </p:ext>
            </p:extLst>
          </p:nvPr>
        </p:nvGraphicFramePr>
        <p:xfrm>
          <a:off x="635552" y="1286415"/>
          <a:ext cx="4950095" cy="404592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48587"/>
                <a:gridCol w="4101508"/>
              </a:tblGrid>
              <a:tr h="865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Tahoma" pitchFamily="34" charset="0"/>
                          <a:cs typeface="Tahoma" pitchFamily="34" charset="0"/>
                        </a:rPr>
                        <a:t>เพศ</a:t>
                      </a:r>
                      <a:endParaRPr lang="en-US" sz="19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Tahoma" pitchFamily="34" charset="0"/>
                          <a:cs typeface="Tahoma" pitchFamily="34" charset="0"/>
                        </a:rPr>
                        <a:t>สาเหตุการตาย</a:t>
                      </a:r>
                      <a:endParaRPr lang="en-US" sz="19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95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Tahoma" pitchFamily="34" charset="0"/>
                          <a:cs typeface="Tahoma" pitchFamily="34" charset="0"/>
                        </a:rPr>
                        <a:t>ชาย</a:t>
                      </a:r>
                      <a:endParaRPr lang="en-US" sz="19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b="1" dirty="0" smtClean="0">
                          <a:latin typeface="Tahoma" pitchFamily="34" charset="0"/>
                          <a:cs typeface="Tahoma" pitchFamily="34" charset="0"/>
                        </a:rPr>
                        <a:t>มะเร็ง(ปอด,ตับ), ปอด</a:t>
                      </a:r>
                      <a:r>
                        <a:rPr lang="th-TH" sz="1900" b="1" dirty="0">
                          <a:latin typeface="Tahoma" pitchFamily="34" charset="0"/>
                          <a:cs typeface="Tahoma" pitchFamily="34" charset="0"/>
                        </a:rPr>
                        <a:t>บวม, </a:t>
                      </a:r>
                      <a:r>
                        <a:rPr lang="th-TH" sz="1900" b="1" dirty="0" smtClean="0">
                          <a:latin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th-TH" sz="1900" b="1" dirty="0" smtClean="0"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th-TH" sz="1900" b="1" dirty="0" smtClean="0">
                          <a:latin typeface="Tahoma" pitchFamily="34" charset="0"/>
                          <a:cs typeface="Tahoma" pitchFamily="34" charset="0"/>
                        </a:rPr>
                        <a:t>โรค</a:t>
                      </a:r>
                      <a:r>
                        <a:rPr lang="th-TH" sz="1900" b="1" dirty="0">
                          <a:latin typeface="Tahoma" pitchFamily="34" charset="0"/>
                          <a:cs typeface="Tahoma" pitchFamily="34" charset="0"/>
                        </a:rPr>
                        <a:t>หลอดเลือดใน</a:t>
                      </a:r>
                      <a:r>
                        <a:rPr lang="th-TH" sz="1900" b="1" dirty="0" smtClean="0">
                          <a:latin typeface="Tahoma" pitchFamily="34" charset="0"/>
                          <a:cs typeface="Tahoma" pitchFamily="34" charset="0"/>
                        </a:rPr>
                        <a:t>สมอง, </a:t>
                      </a:r>
                      <a:br>
                        <a:rPr lang="th-TH" sz="1900" b="1" dirty="0" smtClean="0"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th-TH" sz="1900" b="1" dirty="0" smtClean="0">
                          <a:latin typeface="Tahoma" pitchFamily="34" charset="0"/>
                          <a:cs typeface="Tahoma" pitchFamily="34" charset="0"/>
                        </a:rPr>
                        <a:t>โรคหัวใจขาดเลือด,</a:t>
                      </a:r>
                      <a:br>
                        <a:rPr lang="th-TH" sz="1900" b="1" dirty="0" smtClean="0">
                          <a:latin typeface="Tahoma" pitchFamily="34" charset="0"/>
                          <a:cs typeface="Tahoma" pitchFamily="34" charset="0"/>
                        </a:rPr>
                      </a:br>
                      <a:endParaRPr lang="en-US" sz="1900" b="1" dirty="0">
                        <a:solidFill>
                          <a:schemeClr val="tx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T="0" marB="0" anchor="ctr"/>
                </a:tc>
              </a:tr>
              <a:tr h="1785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Tahoma" pitchFamily="34" charset="0"/>
                          <a:cs typeface="Tahoma" pitchFamily="34" charset="0"/>
                        </a:rPr>
                        <a:t>หญิง</a:t>
                      </a:r>
                      <a:endParaRPr lang="en-US" sz="19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b="1" dirty="0" smtClean="0">
                          <a:latin typeface="Tahoma" pitchFamily="34" charset="0"/>
                          <a:cs typeface="Tahoma" pitchFamily="34" charset="0"/>
                        </a:rPr>
                        <a:t>มะเร็ง(ปอด,เต้านม), </a:t>
                      </a:r>
                      <a:br>
                        <a:rPr lang="th-TH" sz="1900" b="1" dirty="0" smtClean="0"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th-TH" sz="1900" b="1" dirty="0" smtClean="0">
                          <a:latin typeface="Tahoma" pitchFamily="34" charset="0"/>
                          <a:cs typeface="Tahoma" pitchFamily="34" charset="0"/>
                        </a:rPr>
                        <a:t>ปอด</a:t>
                      </a:r>
                      <a:r>
                        <a:rPr lang="th-TH" sz="1900" b="1" dirty="0">
                          <a:latin typeface="Tahoma" pitchFamily="34" charset="0"/>
                          <a:cs typeface="Tahoma" pitchFamily="34" charset="0"/>
                        </a:rPr>
                        <a:t>บวม</a:t>
                      </a:r>
                      <a:r>
                        <a:rPr lang="th-TH" sz="1900" b="1" dirty="0" smtClean="0">
                          <a:latin typeface="Tahoma" pitchFamily="34" charset="0"/>
                          <a:cs typeface="Tahoma" pitchFamily="34" charset="0"/>
                        </a:rPr>
                        <a:t>, โรค</a:t>
                      </a:r>
                      <a:r>
                        <a:rPr lang="th-TH" sz="1900" b="1" dirty="0">
                          <a:latin typeface="Tahoma" pitchFamily="34" charset="0"/>
                          <a:cs typeface="Tahoma" pitchFamily="34" charset="0"/>
                        </a:rPr>
                        <a:t>หลอด</a:t>
                      </a:r>
                      <a:r>
                        <a:rPr lang="th-TH" sz="1900" b="1" dirty="0" smtClean="0">
                          <a:latin typeface="Tahoma" pitchFamily="34" charset="0"/>
                          <a:cs typeface="Tahoma" pitchFamily="34" charset="0"/>
                        </a:rPr>
                        <a:t>เลือดในสมอง, 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th-TH" sz="19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โรค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เสื่อมของระบบ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ประสาท(ลมชัก, อัมพาต,กล้ามเนื้ออ่อนแรง)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30"/>
          <p:cNvSpPr>
            <a:spLocks noGrp="1"/>
          </p:cNvSpPr>
          <p:nvPr>
            <p:ph idx="1"/>
          </p:nvPr>
        </p:nvSpPr>
        <p:spPr>
          <a:xfrm>
            <a:off x="1518936" y="430945"/>
            <a:ext cx="3293437" cy="65748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1856" tIns="60929" rIns="121856" bIns="60929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th-TH" sz="27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สาเหตุการตาย</a:t>
            </a:r>
            <a:endParaRPr lang="en-US" sz="27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67159" y="491014"/>
          <a:ext cx="6156708" cy="5460394"/>
        </p:xfrm>
        <a:graphic>
          <a:graphicData uri="http://schemas.openxmlformats.org/drawingml/2006/table">
            <a:tbl>
              <a:tblPr/>
              <a:tblGrid>
                <a:gridCol w="1278623"/>
                <a:gridCol w="4878085"/>
              </a:tblGrid>
              <a:tr h="525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กลุ่มอายุ</a:t>
                      </a:r>
                      <a:endParaRPr lang="en-US" sz="19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3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สาเหตุการตาย</a:t>
                      </a:r>
                      <a:endParaRPr lang="en-US" sz="19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331"/>
                    </a:solidFill>
                  </a:tcPr>
                </a:tc>
              </a:tr>
              <a:tr h="5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ต่ำ</a:t>
                      </a: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กว่า 1 ปี  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คลอดก่อนกำหนด,ติดเชื้อแบคทีเรีย,ปอดบวม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1-4 </a:t>
                      </a: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ปี  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เนื้องอกสมอง,สมองเสียหายจากขาดออกซิเจนปอดบวม,จมน้ำ,สัมผัสกับควันไฟและเปลวไฟ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8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5-14 </a:t>
                      </a: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ปี  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อุบัติเหตุจราจร</a:t>
                      </a: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,ตก</a:t>
                      </a: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น้ำและ</a:t>
                      </a: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จมน้ำ,ลมชัก 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15-24 </a:t>
                      </a: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ปี</a:t>
                      </a:r>
                      <a:r>
                        <a:rPr lang="en-US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 </a:t>
                      </a: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อุบัติเหตุจราจร</a:t>
                      </a: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,มะเร็ง,ปอดบวม   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0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25-44 </a:t>
                      </a: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ปี  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มะเร็ง (ปากมดลูก,ตับ, ปอด),อุบัติเหตุจราจร, ปอดบวม,เอดส์,ทำร้ายตนเอง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45-59 </a:t>
                      </a: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ปี  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มะเร็ง (ตับ,ปอด,เต้านม), โรคหลอดเลือด</a:t>
                      </a:r>
                      <a:b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</a:b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ในสมอง,โรคหัวใจ</a:t>
                      </a: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ขาด</a:t>
                      </a: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เลือด,ปอดบวม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2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60</a:t>
                      </a:r>
                      <a:r>
                        <a:rPr lang="en-US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–</a:t>
                      </a: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74 ปี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มะเร็ง (ปอด, ตับ),ปอดบวม,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โรคหัวใจขาดเลือด, โรคหลอดเลือดในสมอง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75 </a:t>
                      </a: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ปีขึ้นไป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ปอดบวม</a:t>
                      </a: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,มะเร็ง</a:t>
                      </a:r>
                      <a:r>
                        <a:rPr lang="th-TH" sz="19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(</a:t>
                      </a: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ปอด), โรคเสื่อมของระบบประสาท โรคหลอด</a:t>
                      </a: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เลือดในสมอง, </a:t>
                      </a: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/>
                      </a:r>
                      <a:b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</a:b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โรคหัวใจ</a:t>
                      </a:r>
                      <a:r>
                        <a:rPr lang="th-TH" sz="19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ขาด</a:t>
                      </a:r>
                      <a:r>
                        <a:rPr lang="th-TH" sz="19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เลือด</a:t>
                      </a:r>
                      <a:endParaRPr lang="en-US" sz="19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62988" y="6254659"/>
            <a:ext cx="5681467" cy="338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BE5D6"/>
            </a:solidFill>
          </a:ln>
        </p:spPr>
        <p:txBody>
          <a:bodyPr wrap="square" lIns="91404" tIns="45718" rIns="91404" bIns="45718" rtlCol="0"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cs typeface="Tahoma" pitchFamily="34" charset="0"/>
              </a:rPr>
              <a:t>มรณบัตรจำแนกตามภูมิลำเนา ณ 31 ธันวาคม 2559</a:t>
            </a:r>
            <a:endParaRPr lang="th-TH" sz="1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5573" y="238766"/>
          <a:ext cx="10741453" cy="6429308"/>
        </p:xfrm>
        <a:graphic>
          <a:graphicData uri="http://schemas.openxmlformats.org/drawingml/2006/table">
            <a:tbl>
              <a:tblPr/>
              <a:tblGrid>
                <a:gridCol w="2230781"/>
                <a:gridCol w="8510672"/>
              </a:tblGrid>
              <a:tr h="525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อำเภอ</a:t>
                      </a:r>
                      <a:endParaRPr lang="en-US" sz="19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3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สาเหตุการตาย</a:t>
                      </a:r>
                      <a:endParaRPr lang="en-US" sz="19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331"/>
                    </a:solidFill>
                  </a:tcPr>
                </a:tc>
              </a:tr>
              <a:tr h="5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เมือง</a:t>
                      </a:r>
                      <a:endParaRPr lang="en-US" sz="1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มะเร็ง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(หลอดคอ หลอดลมใหญ่และปอด, เต้านม, ปากมดลูก), </a:t>
                      </a:r>
                      <a:b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</a:b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โรคหลอดเลือดในสมอง,โรคหัวใจขาดเลือด, ระบบสืบพันธุ์และทางเดินปัสสาวะ (ไตวาย,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ความผิดปกติของกรวยไตและท่อไต</a:t>
                      </a:r>
                      <a:r>
                        <a:rPr lang="en-US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)</a:t>
                      </a:r>
                      <a:endParaRPr lang="th-TH" sz="1800" dirty="0" smtClean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*คลอดก่อนกำหนด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4 ราย (จาก 7 ราย) เท่ากับ 3.25*</a:t>
                      </a:r>
                      <a:endParaRPr lang="en-US" sz="1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เขาย้อย  </a:t>
                      </a:r>
                      <a:endParaRPr lang="en-US" sz="1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มะเร็ง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(หลอดคอ หลอดลมใหญ่และปอด, ริมฝีปาก ช่องปากและคอหอย), </a:t>
                      </a:r>
                      <a:b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</a:b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โรคหลอดเลือดในสมอง, อุบัติเหตุจราจร,โรคหัวใจขาดเลือด</a:t>
                      </a: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8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หนองหญ้าปล้อง </a:t>
                      </a:r>
                      <a:endParaRPr lang="en-US" sz="1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มะเร็ง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(หลอดคอ หลอดลมใหญ่และปอด, ปากมดลูก, ตับและท่อน้ำดีในตับ), </a:t>
                      </a:r>
                      <a:b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</a:b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โรคหลอดเลือดในสมอง, อุบัติเหตุการขนส่ง,ทำร้ายตนเอง</a:t>
                      </a: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ชะอำ</a:t>
                      </a:r>
                      <a:endParaRPr lang="en-US" sz="1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มะเร็ง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(หลอดคอ หลอดลมใหญ่และปอด, เต้านม, ปากมดลูก), </a:t>
                      </a:r>
                      <a:b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</a:b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อุบัติเหตุการขนส่ง, โรคหลอดเลือดในสมอง,โรคหัวใจขาดเลือด</a:t>
                      </a: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0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ท่ายาง  </a:t>
                      </a:r>
                      <a:endParaRPr lang="en-US" sz="1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มะเร็ง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(หลอดคอ หลอดลมใหญ่และปอด, เต้านม, ปากมดลูก), </a:t>
                      </a:r>
                      <a:b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</a:b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โรคหลอดเลือดในสมอง,โรคหัวใจขาดเลือด</a:t>
                      </a:r>
                    </a:p>
                    <a:p>
                      <a:pPr marL="0" marR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*คลอดก่อนกำหนด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1 ราย (จาก 7 ราย) เท่ากับ 1.16*</a:t>
                      </a:r>
                      <a:endParaRPr lang="th-TH" sz="1800" dirty="0" smtClean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บ้านลาด  </a:t>
                      </a:r>
                      <a:endParaRPr lang="en-US" sz="1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มะเร็ง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(หลอดคอ หลอดลมใหญ่และปอด, เต้านม), </a:t>
                      </a:r>
                      <a:b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</a:b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โรคหัวใจขาดเลือด,โรคหลอดเลือดในสมอง,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เบาหวาน, ความดันโลหิตสูง</a:t>
                      </a:r>
                      <a:endParaRPr lang="th-TH" sz="1800" dirty="0" smtClean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2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บ้านแหลม</a:t>
                      </a:r>
                      <a:endParaRPr lang="en-US" sz="1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มะเร็ง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(หลอดคอ หลอดลมใหญ่และปอด, เต้านม), </a:t>
                      </a:r>
                      <a:b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</a:b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โรคหัวใจขาดเลือด, โรคหลอดเลือดในสมอง, อุบัติเหตุการขนส่ง </a:t>
                      </a: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แก่งกระจาน</a:t>
                      </a:r>
                      <a:endParaRPr lang="en-US" sz="1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มะเร็ง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(หลอดคอ หลอดลมใหญ่และปอด, เต้านม, ปากมดลูก), </a:t>
                      </a:r>
                      <a:b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</a:b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โรคหลอดเลือดในสมอง,โรคหัวใจขาดเลือด, โรคของตับ</a:t>
                      </a:r>
                    </a:p>
                    <a:p>
                      <a:pPr marL="0" marR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*คลอดก่อนกำหนด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2 ราย (จาก 7 ราย) เท่ากับ 6.10*</a:t>
                      </a:r>
                      <a:endParaRPr lang="th-TH" sz="1800" dirty="0" smtClean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9273" marR="69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663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37F15D-56D8-43DE-A915-EB5051188429}" type="slidenum">
              <a:rPr lang="en-US" smtClean="0"/>
              <a:pPr/>
              <a:t>13</a:t>
            </a:fld>
            <a:endParaRPr lang="th-TH" smtClean="0"/>
          </a:p>
        </p:txBody>
      </p:sp>
      <p:sp>
        <p:nvSpPr>
          <p:cNvPr id="3" name="Rectangle 2"/>
          <p:cNvSpPr/>
          <p:nvPr/>
        </p:nvSpPr>
        <p:spPr>
          <a:xfrm>
            <a:off x="285710" y="142852"/>
            <a:ext cx="6191293" cy="4514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algn="ctr" eaLnBrk="0" hangingPunct="0">
              <a:defRPr/>
            </a:pPr>
            <a:r>
              <a:rPr lang="th-TH" sz="21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แหล่งข้อมูลสำหรับวิเคราะห์ปัญหาปี </a:t>
            </a:r>
            <a:r>
              <a:rPr lang="th-TH" sz="21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2560</a:t>
            </a:r>
            <a:endParaRPr lang="th-TH" sz="21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814" name="TextBox 3"/>
          <p:cNvSpPr txBox="1">
            <a:spLocks noChangeArrowheads="1"/>
          </p:cNvSpPr>
          <p:nvPr/>
        </p:nvSpPr>
        <p:spPr bwMode="auto">
          <a:xfrm>
            <a:off x="2286002" y="714375"/>
            <a:ext cx="2476500" cy="492443"/>
          </a:xfrm>
          <a:prstGeom prst="rect">
            <a:avLst/>
          </a:prstGeom>
          <a:solidFill>
            <a:srgbClr val="FFCC99"/>
          </a:solidFill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eaLnBrk="0" hangingPunct="0"/>
            <a:r>
              <a:rPr lang="th-TH" sz="2400" b="1" dirty="0">
                <a:solidFill>
                  <a:srgbClr val="000000"/>
                </a:solidFill>
                <a:cs typeface="Browallia New" pitchFamily="34" charset="-34"/>
              </a:rPr>
              <a:t>ข้อมูลสถานะสุขภาพ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5680" y="1282879"/>
            <a:ext cx="2286000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algn="ctr" eaLnBrk="0" hangingPunct="0">
              <a:defRPr/>
            </a:pPr>
            <a:r>
              <a:rPr lang="th-TH" sz="2400" b="1" dirty="0" smtClean="0">
                <a:solidFill>
                  <a:prstClr val="white"/>
                </a:solidFill>
                <a:latin typeface="Browallia New" pitchFamily="34" charset="-34"/>
              </a:rPr>
              <a:t>  1.ข้อมูล</a:t>
            </a:r>
            <a:r>
              <a:rPr lang="th-TH" sz="2400" b="1" dirty="0">
                <a:solidFill>
                  <a:prstClr val="white"/>
                </a:solidFill>
                <a:latin typeface="Browallia New" pitchFamily="34" charset="-34"/>
              </a:rPr>
              <a:t>ตาย </a:t>
            </a:r>
            <a:r>
              <a:rPr lang="th-TH" sz="2400" b="1" dirty="0" smtClean="0">
                <a:solidFill>
                  <a:prstClr val="white"/>
                </a:solidFill>
                <a:latin typeface="Browallia New" pitchFamily="34" charset="-34"/>
              </a:rPr>
              <a:t>ปี 2559</a:t>
            </a:r>
            <a:endParaRPr lang="th-TH" sz="2400" b="1" dirty="0">
              <a:solidFill>
                <a:prstClr val="white"/>
              </a:solidFill>
              <a:latin typeface="Browallia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9577" y="1845315"/>
            <a:ext cx="2864971" cy="1046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eaLnBrk="0" hangingPunct="0">
              <a:defRPr/>
            </a:pPr>
            <a:r>
              <a:rPr lang="th-TH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1. เรียงลำดับ </a:t>
            </a:r>
            <a:r>
              <a:rPr lang="en-US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10</a:t>
            </a:r>
            <a:r>
              <a:rPr lang="th-TH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โรค</a:t>
            </a:r>
            <a:r>
              <a:rPr lang="en-US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th-TH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ดูแนวโน้ม ปี</a:t>
            </a:r>
            <a:r>
              <a:rPr lang="th-TH" sz="15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2551-255</a:t>
            </a:r>
            <a:r>
              <a:rPr lang="en-US" sz="150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9</a:t>
            </a:r>
            <a:r>
              <a:rPr lang="th-TH" sz="150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3. เทียบค่ามัธยฐาน 5 ปีย้อนหลัง</a:t>
            </a:r>
            <a:br>
              <a:rPr lang="th-TH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5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4. เทียบค่าระดับประเทศ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6255" y="3380385"/>
            <a:ext cx="3253838" cy="1969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แนวโน้มสูง สูงกว่า</a:t>
            </a:r>
            <a:r>
              <a:rPr lang="th-TH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ค่ามัธย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ฐาน 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 </a:t>
            </a:r>
          </a:p>
          <a:p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สูงกว่าประเทศ 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: 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ปอดบวม, ความดันโลหิตสูง</a:t>
            </a:r>
            <a:endParaRPr lang="en-US" sz="1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แนวโน้มสูง สูงกว่า</a:t>
            </a:r>
            <a:r>
              <a:rPr lang="th-TH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ค่ามัธย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ฐาน 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หัวใจขาดเลือด, เบาหวาน</a:t>
            </a:r>
            <a:endParaRPr lang="en-US" sz="1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3.สูงกว่า</a:t>
            </a:r>
            <a:r>
              <a:rPr lang="th-TH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ค่ามัธย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ฐาน 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: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ไตวาย, โรคเรื้อรังของ</a:t>
            </a:r>
            <a:b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ทางเดินหายใจส่วนล่าง</a:t>
            </a:r>
            <a:endParaRPr lang="th-TH" sz="15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7250" y="310801"/>
            <a:ext cx="3143251" cy="415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algn="ctr" eaLnBrk="0" hangingPunct="0">
              <a:defRPr/>
            </a:pPr>
            <a:r>
              <a:rPr lang="th-TH" sz="19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2.ปัญหาตามนโยบาย</a:t>
            </a:r>
            <a:endParaRPr lang="th-TH" sz="19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6124" y="775052"/>
            <a:ext cx="5048251" cy="7540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eaLnBrk="0" hangingPunct="0">
              <a:defRPr/>
            </a:pPr>
            <a:r>
              <a:rPr lang="th-TH" sz="13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กลุ่มสตรีและทารก</a:t>
            </a:r>
            <a:endParaRPr lang="en-US" sz="13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ฝากครรภ์ล่าช้า/ฝากครรภ์ไม่ครบตามเกณฑ์/ไม่ฝาก</a:t>
            </a: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ครรภ์</a:t>
            </a:r>
            <a:b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ทารกเสียชีวิต (น้ำหนักต่ำกว่าเกณฑ์, คลอดก่อนกำหนด)</a:t>
            </a:r>
            <a:endParaRPr lang="en-US" sz="13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827" name="TextBox 3"/>
          <p:cNvSpPr txBox="1">
            <a:spLocks noChangeArrowheads="1"/>
          </p:cNvSpPr>
          <p:nvPr/>
        </p:nvSpPr>
        <p:spPr bwMode="auto">
          <a:xfrm>
            <a:off x="6822373" y="1623723"/>
            <a:ext cx="5195455" cy="769437"/>
          </a:xfrm>
          <a:prstGeom prst="rect">
            <a:avLst/>
          </a:prstGeom>
          <a:solidFill>
            <a:srgbClr val="9966FF"/>
          </a:solidFill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กลุ่มเด็กปฐมวัย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(0-5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ความครอบคลุมของการประเมินพัฒนาการเด็กต่ำกว่าเกณฑ์  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เด็ก 0-5 ปี สูงดีสมส่วนต่ำกว่าเกณฑ์</a:t>
            </a:r>
            <a:endParaRPr lang="th-TH" sz="14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2062" y="2476392"/>
            <a:ext cx="5058888" cy="769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กลุ่มวัยเรียน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เด็กวัยเรียนสูงดี สมส่วน ต่ำกว่าเกณฑ์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การเสียชีวิตจากอุบัติเหตุจราจร, จมน้ำ 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0617" y="3311183"/>
            <a:ext cx="5048251" cy="7694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lIns="121917" tIns="60958" rIns="121917" bIns="60958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กลุ่มวัยรุ่น</a:t>
            </a:r>
            <a:b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การคลอดมีชีพในหญิงอายุ 15-19 ปี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การตั้งครรภ์ซ้ำในหญิงหลังคลอดอายุ 15-19 ปี 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46865" y="4964626"/>
            <a:ext cx="5048251" cy="769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กลุ่มวัยผู้สูงอายุ </a:t>
            </a:r>
            <a:endPara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การเพิ่มขึ้นในผู้สูงอายุ</a:t>
            </a:r>
            <a:endPara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ปัญหาโรคไม่ติดต่อเรื้อรัง</a:t>
            </a:r>
            <a:endPara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684" y="5523463"/>
            <a:ext cx="2667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algn="ctr" eaLnBrk="0" hangingPunct="0">
              <a:defRPr/>
            </a:pPr>
            <a:r>
              <a:rPr lang="th-TH" sz="16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3.โรคติดต่อ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684" y="5991553"/>
            <a:ext cx="2564980" cy="353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eaLnBrk="0" hangingPunct="0">
              <a:defRPr/>
            </a:pPr>
            <a:r>
              <a:rPr lang="th-TH" sz="15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ไข้เลือดออก, วัณโรค</a:t>
            </a:r>
            <a:endParaRPr lang="th-TH" sz="15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011" y="2968831"/>
            <a:ext cx="3051958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โรคที่เป็นสาเหตุการตาย 10 ลำดับ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6353" y="2945083"/>
            <a:ext cx="28500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โรคที่เป็นสาเหตุการตายที่สำคัญ นอกจาก 10 ลำดับแรก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86349" y="3604040"/>
            <a:ext cx="3239984" cy="12772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1.แนวโน้มสูง สูงกว่า</a:t>
            </a:r>
            <a:r>
              <a:rPr lang="th-TH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ค่ามัธย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ฐาน 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: 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มะเร็งลำไส้, มะเร็งเม็ดเลือดขาว</a:t>
            </a:r>
          </a:p>
          <a:p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สูงกว่า</a:t>
            </a:r>
            <a:r>
              <a:rPr lang="th-TH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ค่ามัธย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ฐาน 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: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มะเร็งปอด, มะเร็งตับ, วัณโรค,</a:t>
            </a:r>
          </a:p>
          <a:p>
            <a:r>
              <a:rPr lang="th-TH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5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โรคติดเชื้อของลำไส้, ไข้เลือดออก</a:t>
            </a:r>
            <a:endParaRPr lang="th-TH" sz="15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87688" y="4168255"/>
            <a:ext cx="4987637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กลุ่มวัยทำงาน 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มะเร็ง (ตับ, เต้านม, ปอด, ปากมดลูก)</a:t>
            </a:r>
          </a:p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อุบัติเหตุทางถนน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1013" y="5021784"/>
            <a:ext cx="2667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algn="ctr" eaLnBrk="0" hangingPunct="0">
              <a:defRPr/>
            </a:pPr>
            <a:r>
              <a:rPr lang="th-TH" sz="16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th-TH" sz="16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.โรคไม่ติดต่อ</a:t>
            </a:r>
            <a:endParaRPr lang="th-TH" sz="16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4483" y="5504488"/>
            <a:ext cx="3340078" cy="8156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eaLnBrk="0" hangingPunct="0">
              <a:defRPr/>
            </a:pPr>
            <a:r>
              <a:rPr lang="th-TH" sz="15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จมน้ำ, อุบัติเหตุจราจร,เบาหวาน, ความดันหิตสูง,หลอดเลือดสมอง, หลอดเลือดหัวใจ, พยายามฆ่าตัวตาย</a:t>
            </a:r>
            <a:endParaRPr lang="th-TH" sz="15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2061" y="5892795"/>
            <a:ext cx="5023263" cy="6155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eaLnBrk="0" hangingPunct="0">
              <a:defRPr/>
            </a:pPr>
            <a:r>
              <a:rPr lang="th-TH" sz="16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สารเคมีปนเปื้อนในเกษตรกร</a:t>
            </a:r>
            <a:br>
              <a:rPr lang="th-TH" sz="16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ขยะมูลฝอยตกค้างสะสม</a:t>
            </a:r>
            <a:endParaRPr lang="th-TH" sz="16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สี่เหลี่ยมมุมมน 26"/>
          <p:cNvSpPr/>
          <p:nvPr/>
        </p:nvSpPr>
        <p:spPr>
          <a:xfrm>
            <a:off x="1233379" y="255187"/>
            <a:ext cx="9569300" cy="841917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869" tIns="60934" rIns="121869" bIns="60934" anchor="ctr"/>
          <a:lstStyle/>
          <a:p>
            <a:pPr algn="ctr" eaLnBrk="0" hangingPunct="0"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ปัญหาสุขภาพจังหวัดเพชรบุรี</a:t>
            </a:r>
            <a:endParaRPr lang="th-TH" sz="3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3"/>
          <p:cNvSpPr/>
          <p:nvPr/>
        </p:nvSpPr>
        <p:spPr>
          <a:xfrm>
            <a:off x="1246909" y="1425793"/>
            <a:ext cx="9611832" cy="506287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869" tIns="60934" rIns="121869" bIns="60934">
            <a:spAutoFit/>
          </a:bodyPr>
          <a:lstStyle/>
          <a:p>
            <a:pPr indent="609299" eaLnBrk="0" hangingPunct="0">
              <a:defRPr/>
            </a:pPr>
            <a:endParaRPr lang="th-TH" sz="2400" b="1" dirty="0" smtClean="0">
              <a:solidFill>
                <a:schemeClr val="bg1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โรคไม่ติดต่อเรื้อรัง ได้แก่ ความดันโลหิตสูง, เบาหวาน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หัวใจขาดเลือด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,โรคหลอดเลือดสมอง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smtClean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การเพิ่มขึ้นในผู้สูงอายุ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3. 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การเสียชีวิตจากอุบัติเหตุทางถนน </a:t>
            </a:r>
          </a:p>
          <a:p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4. โรคติดต่อ ได้แก่ วัณโรค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ไข้เลือดออก </a:t>
            </a:r>
          </a:p>
          <a:p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5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. การตั้งครรภ์วัยรุ่น 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6. </a:t>
            </a:r>
            <a:r>
              <a:rPr lang="th-TH" sz="2400" b="1" dirty="0" smtClean="0"/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ทารกคลอดก่อนกำหนดน้ำหนักต่ำกว่า  2,500 กรัม 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7. 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การจมน้ำในเด็กอายุต่ำกว่า 15 ปี</a:t>
            </a:r>
          </a:p>
          <a:p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8. มะเร็ง (ปอด,ตับ,เต้านม,ปากมดลูก) 	</a:t>
            </a:r>
          </a:p>
          <a:p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9.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สุขภาพจิต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(พยายามฆ่าตัวตาย)	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10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สารเคมีปนเปื้อนในเกษตรกร	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11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ขยะมูลฝอยตกค้าง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สะสม</a:t>
            </a:r>
            <a:endParaRPr lang="en-US" sz="9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3593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3768" y="529388"/>
            <a:ext cx="10972800" cy="5775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61697" y="2658173"/>
            <a:ext cx="10357944" cy="2616101"/>
          </a:xfrm>
          <a:prstGeom prst="rect">
            <a:avLst/>
          </a:prstGeom>
          <a:solidFill>
            <a:srgbClr val="2D43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algn="ctr"/>
            <a:r>
              <a:rPr lang="th-TH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เมืองเศรษฐกิจพอเพียงต้นแบบ และเมืองน่าอยู่ น่ากิน น่าเที่ยว ระดับประเทศ</a:t>
            </a:r>
            <a:endParaRPr lang="en-US" sz="3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6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37284" y="1058777"/>
            <a:ext cx="5751094" cy="12272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วิสัยทัศน์จังหวัดเพชรบุรี</a:t>
            </a:r>
            <a:b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ปี 2561-2564</a:t>
            </a:r>
            <a:endParaRPr lang="en-US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icture 00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878" y="559726"/>
            <a:ext cx="3888180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ounded Rectangle 30"/>
          <p:cNvSpPr txBox="1">
            <a:spLocks/>
          </p:cNvSpPr>
          <p:nvPr/>
        </p:nvSpPr>
        <p:spPr>
          <a:xfrm>
            <a:off x="601580" y="1010653"/>
            <a:ext cx="7002378" cy="1924741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56" tIns="60929" rIns="121856" bIns="60929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9122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สำนักงานสาธารณสุขจังหวัดเพชรบุรี</a:t>
            </a:r>
          </a:p>
        </p:txBody>
      </p:sp>
      <p:pic>
        <p:nvPicPr>
          <p:cNvPr id="1026" name="Picture 2" descr="https://upload.wikimedia.org/wikipedia/commons/f/f9/%E0%B8%95%E0%B8%A3%E0%B8%B2%E0%B8%81%E0%B8%A3%E0%B8%B0%E0%B8%97%E0%B8%A3%E0%B8%A7%E0%B8%87%E0%B8%AA%E0%B8%B2%E0%B8%98%E0%B8%B2%E0%B8%A3%E0%B8%93%E0%B8%AA%E0%B8%B8%E0%B8%82%E0%B9%83%E0%B8%AB%E0%B8%A1%E0%B9%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947" y="0"/>
            <a:ext cx="1299411" cy="1010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8" name="Picture 8" descr="logohin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85" y="5516564"/>
            <a:ext cx="6191249" cy="1127125"/>
          </a:xfrm>
          <a:prstGeom prst="rect">
            <a:avLst/>
          </a:prstGeom>
          <a:noFill/>
        </p:spPr>
      </p:pic>
      <p:pic>
        <p:nvPicPr>
          <p:cNvPr id="629769" name="Picture 9" descr="logohin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3867" y="5516564"/>
            <a:ext cx="5376333" cy="1127125"/>
          </a:xfrm>
          <a:prstGeom prst="rect">
            <a:avLst/>
          </a:prstGeom>
          <a:noFill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201042" y="1507553"/>
            <a:ext cx="9505949" cy="3743325"/>
          </a:xfrm>
          <a:prstGeom prst="foldedCorner">
            <a:avLst>
              <a:gd name="adj" fmla="val 12500"/>
            </a:avLst>
          </a:prstGeom>
          <a:ln w="762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th-TH" sz="2800" b="1" i="1" dirty="0">
              <a:effectLst/>
              <a:latin typeface="Arial" pitchFamily="34" charset="0"/>
            </a:endParaRPr>
          </a:p>
          <a:p>
            <a:pPr algn="ctr"/>
            <a:r>
              <a:rPr lang="th-TH" b="1" i="1" dirty="0">
                <a:solidFill>
                  <a:srgbClr val="008000"/>
                </a:solidFill>
                <a:effectLst/>
                <a:latin typeface="Tahoma" pitchFamily="34" charset="0"/>
                <a:cs typeface="Tahoma" pitchFamily="34" charset="0"/>
              </a:rPr>
              <a:t>ดำเนินงานอย่างมีมาตรฐาน ด้านบริหาร บริการ </a:t>
            </a:r>
          </a:p>
          <a:p>
            <a:pPr algn="ctr"/>
            <a:r>
              <a:rPr lang="th-TH" b="1" i="1" dirty="0">
                <a:solidFill>
                  <a:srgbClr val="008000"/>
                </a:solidFill>
                <a:effectLst/>
                <a:latin typeface="Tahoma" pitchFamily="34" charset="0"/>
                <a:cs typeface="Tahoma" pitchFamily="34" charset="0"/>
              </a:rPr>
              <a:t>สนับสนุนวิชาการด้านสุขภาพ โดยการบริหารจัดการที่ดี</a:t>
            </a:r>
          </a:p>
          <a:p>
            <a:pPr algn="ctr"/>
            <a:r>
              <a:rPr lang="th-TH" b="1" i="1" dirty="0">
                <a:solidFill>
                  <a:srgbClr val="008000"/>
                </a:solidFill>
                <a:effectLst/>
                <a:latin typeface="Tahoma" pitchFamily="34" charset="0"/>
                <a:cs typeface="Tahoma" pitchFamily="34" charset="0"/>
              </a:rPr>
              <a:t>มีประสิทธิภาพ ด้วยความร่วมมือของทุกภาคส่วน </a:t>
            </a:r>
          </a:p>
          <a:p>
            <a:pPr algn="ctr"/>
            <a:r>
              <a:rPr lang="th-TH" b="1" i="1" dirty="0">
                <a:solidFill>
                  <a:srgbClr val="008000"/>
                </a:solidFill>
                <a:effectLst/>
                <a:latin typeface="Tahoma" pitchFamily="34" charset="0"/>
                <a:cs typeface="Tahoma" pitchFamily="34" charset="0"/>
              </a:rPr>
              <a:t>เพื่อคุณภาพชีวิตที่ดีของประชาชน</a:t>
            </a:r>
          </a:p>
          <a:p>
            <a:pPr algn="ctr"/>
            <a:endParaRPr lang="th-TH" sz="3600" dirty="0"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0953" y="662152"/>
            <a:ext cx="744132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วิสัยทัศน์สำนักงานสาธารณสุขจังหวัดเพชรบุรี</a:t>
            </a:r>
            <a:endParaRPr lang="th-TH" b="1" dirty="0">
              <a:solidFill>
                <a:srgbClr val="0033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d:\My Document\รูปเพชรบุรี\picD1.jpg"/>
          <p:cNvPicPr>
            <a:picLocks noChangeAspect="1" noChangeArrowheads="1"/>
          </p:cNvPicPr>
          <p:nvPr/>
        </p:nvPicPr>
        <p:blipFill>
          <a:blip r:embed="rId2" cstate="print"/>
          <a:srcRect t="19877"/>
          <a:stretch>
            <a:fillRect/>
          </a:stretch>
        </p:blipFill>
        <p:spPr bwMode="auto">
          <a:xfrm>
            <a:off x="2445627" y="4061591"/>
            <a:ext cx="7620000" cy="2357438"/>
          </a:xfrm>
          <a:prstGeom prst="rect">
            <a:avLst/>
          </a:prstGeom>
          <a:ln w="1270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04" name="Picture 9" descr="d:\My Document\My Pictures\emo\monkey0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501" y="2857501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7B54B4-7596-4CB9-BB3D-3642A4CB9AE0}" type="slidenum">
              <a:rPr lang="th-TH"/>
              <a:pPr/>
              <a:t>5</a:t>
            </a:fld>
            <a:endParaRPr lang="th-TH"/>
          </a:p>
        </p:txBody>
      </p:sp>
      <p:sp>
        <p:nvSpPr>
          <p:cNvPr id="8" name="Rounded Rectangle 30"/>
          <p:cNvSpPr txBox="1">
            <a:spLocks/>
          </p:cNvSpPr>
          <p:nvPr/>
        </p:nvSpPr>
        <p:spPr>
          <a:xfrm>
            <a:off x="4114800" y="2286000"/>
            <a:ext cx="3358055" cy="158619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56" tIns="60929" rIns="121856" bIns="60929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ข้อมูลทั่วไป</a:t>
            </a:r>
          </a:p>
        </p:txBody>
      </p:sp>
      <p:pic>
        <p:nvPicPr>
          <p:cNvPr id="13" name="Picture 8" descr="C:\output\16-35-56-1799581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2678">
            <a:off x="273927" y="2027677"/>
            <a:ext cx="36576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1206" name="Picture 6" descr="C:\output\k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6999">
            <a:off x="7740213" y="2099112"/>
            <a:ext cx="34713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phetchaburi.go.th/phet2/CODE/gallery/1394464492_p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9" y="236483"/>
            <a:ext cx="3026979" cy="184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10" name="Picture 2" descr="th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390" y="433136"/>
            <a:ext cx="4740442" cy="6054057"/>
          </a:xfrm>
          <a:prstGeom prst="rect">
            <a:avLst/>
          </a:prstGeom>
          <a:noFill/>
        </p:spPr>
      </p:pic>
      <p:sp>
        <p:nvSpPr>
          <p:cNvPr id="580611" name="AutoShape 3"/>
          <p:cNvSpPr>
            <a:spLocks noChangeArrowheads="1"/>
          </p:cNvSpPr>
          <p:nvPr/>
        </p:nvSpPr>
        <p:spPr bwMode="auto">
          <a:xfrm>
            <a:off x="1390651" y="2997200"/>
            <a:ext cx="9144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0612" name="Text Box 4"/>
          <p:cNvSpPr txBox="1">
            <a:spLocks noChangeArrowheads="1"/>
          </p:cNvSpPr>
          <p:nvPr/>
        </p:nvSpPr>
        <p:spPr bwMode="auto">
          <a:xfrm>
            <a:off x="5951621" y="745958"/>
            <a:ext cx="5791200" cy="332398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ห่าง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จากกรุงเทพฯ</a:t>
            </a:r>
            <a:r>
              <a:rPr lang="en-US" b="1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123 </a:t>
            </a:r>
            <a:r>
              <a:rPr lang="en-US" b="1" dirty="0" err="1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กม</a:t>
            </a:r>
            <a:r>
              <a:rPr lang="en-US" b="1" dirty="0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(โดยทางรถยนต์เส้นทางธนบุรี-</a:t>
            </a:r>
            <a:br>
              <a:rPr lang="th-TH" dirty="0" smtClean="0">
                <a:latin typeface="Tahoma" pitchFamily="34" charset="0"/>
                <a:cs typeface="Tahoma" pitchFamily="34" charset="0"/>
              </a:rPr>
            </a:br>
            <a:r>
              <a:rPr lang="th-TH" dirty="0" smtClean="0">
                <a:latin typeface="Tahoma" pitchFamily="34" charset="0"/>
                <a:cs typeface="Tahoma" pitchFamily="34" charset="0"/>
              </a:rPr>
              <a:t>  ปากท่อ-สมุทรสาคร-สมุทรสงคราม- </a:t>
            </a:r>
            <a:br>
              <a:rPr lang="th-TH" dirty="0" smtClean="0">
                <a:latin typeface="Tahoma" pitchFamily="34" charset="0"/>
                <a:cs typeface="Tahoma" pitchFamily="34" charset="0"/>
              </a:rPr>
            </a:br>
            <a:r>
              <a:rPr lang="th-TH" dirty="0" smtClean="0">
                <a:latin typeface="Tahoma" pitchFamily="34" charset="0"/>
                <a:cs typeface="Tahoma" pitchFamily="34" charset="0"/>
              </a:rPr>
              <a:t>  เพชรบุรี)</a:t>
            </a:r>
          </a:p>
          <a:p>
            <a:pPr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0613" name="Text Box 5"/>
          <p:cNvSpPr txBox="1">
            <a:spLocks noChangeArrowheads="1"/>
          </p:cNvSpPr>
          <p:nvPr/>
        </p:nvSpPr>
        <p:spPr bwMode="auto">
          <a:xfrm>
            <a:off x="5847348" y="4359443"/>
            <a:ext cx="5812589" cy="209288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 smtClean="0"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</a:t>
            </a:r>
            <a:r>
              <a:rPr lang="en-US" dirty="0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6,225.138 </a:t>
            </a:r>
            <a:r>
              <a:rPr lang="en-US" dirty="0" err="1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ตร.กม</a:t>
            </a:r>
            <a:r>
              <a:rPr lang="en-US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./                      	3,890,711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ไร่</a:t>
            </a:r>
            <a:endParaRPr lang="en-US" dirty="0" smtClean="0"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กลุ่ม 21"/>
          <p:cNvGrpSpPr/>
          <p:nvPr/>
        </p:nvGrpSpPr>
        <p:grpSpPr>
          <a:xfrm>
            <a:off x="360948" y="827763"/>
            <a:ext cx="3815478" cy="5308271"/>
            <a:chOff x="685607" y="409290"/>
            <a:chExt cx="2233882" cy="2570674"/>
          </a:xfrm>
        </p:grpSpPr>
        <p:sp>
          <p:nvSpPr>
            <p:cNvPr id="30" name="Rounded Rectangle 31"/>
            <p:cNvSpPr/>
            <p:nvPr/>
          </p:nvSpPr>
          <p:spPr>
            <a:xfrm>
              <a:off x="685607" y="409290"/>
              <a:ext cx="2233882" cy="257067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 dirty="0"/>
            </a:p>
          </p:txBody>
        </p:sp>
        <p:sp>
          <p:nvSpPr>
            <p:cNvPr id="31" name="Rounded Rectangle 32"/>
            <p:cNvSpPr/>
            <p:nvPr/>
          </p:nvSpPr>
          <p:spPr>
            <a:xfrm>
              <a:off x="1020040" y="659745"/>
              <a:ext cx="1654539" cy="26887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เขตการปกครอง</a:t>
              </a:r>
            </a:p>
          </p:txBody>
        </p:sp>
        <p:sp>
          <p:nvSpPr>
            <p:cNvPr id="32" name="Rounded Rectangle 33"/>
            <p:cNvSpPr/>
            <p:nvPr/>
          </p:nvSpPr>
          <p:spPr>
            <a:xfrm>
              <a:off x="839880" y="1030788"/>
              <a:ext cx="1823595" cy="79908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7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</a:t>
              </a:r>
              <a: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ปกครองส่วนภูมิภาค</a:t>
              </a:r>
              <a:b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แบ่งออกเป็น    8 อำเภอ </a:t>
              </a:r>
              <a:b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93 ตำบล </a:t>
              </a:r>
              <a:b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698 </a:t>
              </a:r>
              <a:r>
                <a:rPr lang="th-TH" sz="17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หมู่บ้าน</a:t>
              </a:r>
              <a:endParaRPr lang="th-TH" sz="17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Rounded Rectangle 34"/>
            <p:cNvSpPr/>
            <p:nvPr/>
          </p:nvSpPr>
          <p:spPr>
            <a:xfrm>
              <a:off x="815389" y="1890545"/>
              <a:ext cx="2007230" cy="92869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การปกครองส่วนท้องถิ่น</a:t>
              </a:r>
              <a:b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แบ่งออกเป็น   </a:t>
              </a:r>
              <a:r>
                <a:rPr lang="th-TH" sz="17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th-TH" sz="1700" b="1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อบจ</a:t>
              </a:r>
              <a:r>
                <a:rPr lang="th-TH" sz="17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                 </a:t>
              </a:r>
              <a: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r>
                <a:rPr lang="th-TH" sz="17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2 </a:t>
              </a:r>
              <a: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เทศบาลเมือง </a:t>
              </a:r>
              <a:b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13 เทศบาลตำบล   </a:t>
              </a:r>
              <a:b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69 </a:t>
              </a:r>
              <a:r>
                <a:rPr lang="th-TH" sz="1700" b="1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อบต</a:t>
              </a:r>
              <a:r>
                <a:rPr lang="th-TH" sz="17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endParaRPr lang="th-TH" sz="17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5" name="Picture 2" descr="แบ่งเขตอำเภอ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75" y="1181931"/>
            <a:ext cx="5995988" cy="4884738"/>
          </a:xfrm>
          <a:prstGeom prst="rect">
            <a:avLst/>
          </a:prstGeom>
          <a:noFill/>
        </p:spPr>
      </p:pic>
      <p:pic>
        <p:nvPicPr>
          <p:cNvPr id="36" name="Picture 3" descr="อ่าวไท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375" y="1329569"/>
            <a:ext cx="1028700" cy="4895850"/>
          </a:xfrm>
          <a:prstGeom prst="rect">
            <a:avLst/>
          </a:prstGeom>
          <a:noFill/>
        </p:spPr>
      </p:pic>
      <p:pic>
        <p:nvPicPr>
          <p:cNvPr id="37" name="Picture 5" descr="พม่าok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375" y="1253369"/>
            <a:ext cx="2895600" cy="4953000"/>
          </a:xfrm>
          <a:prstGeom prst="rect">
            <a:avLst/>
          </a:prstGeom>
          <a:noFill/>
        </p:spPr>
      </p:pic>
      <p:pic>
        <p:nvPicPr>
          <p:cNvPr id="38" name="Picture 6" descr="ราชบุรีok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713" y="1195765"/>
            <a:ext cx="3505200" cy="1563687"/>
          </a:xfrm>
          <a:prstGeom prst="rect">
            <a:avLst/>
          </a:prstGeom>
          <a:noFill/>
        </p:spPr>
      </p:pic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680575" y="4864931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อ่าวไทย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8385175" y="1253369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สมุทรสงคราม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022975" y="1481969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ราชบุรี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458200" y="5719006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ประจวบฯ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4727575" y="5520569"/>
            <a:ext cx="243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สหภาพพม่า</a:t>
            </a: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5730875" y="3845756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>
                <a:effectLst/>
              </a:rPr>
              <a:t>แก่งกระจาน</a:t>
            </a: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6810375" y="2766256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800" b="1">
                <a:effectLst/>
              </a:rPr>
              <a:t>หนองหญ้าปล้อง</a:t>
            </a: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8539163" y="3126619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600" b="1">
                <a:solidFill>
                  <a:srgbClr val="000000"/>
                </a:solidFill>
                <a:effectLst/>
              </a:rPr>
              <a:t>บ้านลาด</a:t>
            </a: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8467725" y="2045531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800" b="1">
                <a:effectLst/>
              </a:rPr>
              <a:t>เขาย้อย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7891463" y="4710944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>
                <a:effectLst/>
              </a:rPr>
              <a:t>ท่ายาง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56948" y="288758"/>
            <a:ext cx="3031958" cy="794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อาณาเขต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913094" y="564776"/>
            <a:ext cx="4208930" cy="6155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ข้อมูลสถานะสุขภาพ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47230"/>
              </p:ext>
            </p:extLst>
          </p:nvPr>
        </p:nvGraphicFramePr>
        <p:xfrm>
          <a:off x="1129552" y="1513042"/>
          <a:ext cx="9950823" cy="454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394"/>
                <a:gridCol w="1635012"/>
                <a:gridCol w="869061"/>
                <a:gridCol w="824871"/>
                <a:gridCol w="824871"/>
                <a:gridCol w="935344"/>
                <a:gridCol w="935344"/>
                <a:gridCol w="828963"/>
                <a:gridCol w="828963"/>
              </a:tblGrid>
              <a:tr h="518052"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สถานะสุขภาพ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ประเทศ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จังหวัด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11771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ปี พ.ศ.255</a:t>
                      </a:r>
                      <a:r>
                        <a:rPr lang="en-US" sz="1800" dirty="0" smtClean="0"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ปี พ.ศ.2557</a:t>
                      </a:r>
                    </a:p>
                    <a:p>
                      <a:pPr algn="ctr"/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ปี พ.ศ.2558</a:t>
                      </a:r>
                    </a:p>
                    <a:p>
                      <a:pPr algn="ctr"/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ปี พ.ศ.2559</a:t>
                      </a:r>
                    </a:p>
                    <a:p>
                      <a:pPr algn="ctr"/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805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จำนวน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อัตรา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จำนวน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อัตรา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จำนวน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อัตรา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จำนวน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อัตรา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805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เกิดมีชีพ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ahoma" pitchFamily="34" charset="0"/>
                          <a:cs typeface="Tahoma" pitchFamily="34" charset="0"/>
                        </a:rPr>
                        <a:t>666207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10.25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4,418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9.35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4,109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8.66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4,089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8.59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1805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ตาย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469085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7.22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3,400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7.19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3,512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7.40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3,672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7.71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1805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มารดาตาย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177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26.57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22.63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1805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ทารกตาย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4233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6.35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22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4.98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38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9.25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28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6.85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1805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อัตราเพิ่มธรรมชาติ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197,122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0.30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1,018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0.22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597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0.13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417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0.09</a:t>
                      </a:r>
                      <a:endParaRPr lang="th-TH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437" y="245680"/>
            <a:ext cx="5501148" cy="1107943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21869" tIns="60934" rIns="121869" bIns="60934">
            <a:spAutoFit/>
          </a:bodyPr>
          <a:lstStyle/>
          <a:p>
            <a:pPr algn="ctr">
              <a:defRPr sz="1000"/>
            </a:pPr>
            <a:endParaRPr lang="th-TH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 sz="1000"/>
            </a:pPr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อัตราเกิดต่อพันประชากรจังหวัดเพชรบุรีเทียบกับประเทศ</a:t>
            </a:r>
            <a:b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ปี พ.ศ.2555-2559  </a:t>
            </a:r>
          </a:p>
          <a:p>
            <a:pPr algn="ctr">
              <a:defRPr sz="1000"/>
            </a:pPr>
            <a:endParaRPr lang="th-TH" sz="16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469073" y="232015"/>
            <a:ext cx="5472223" cy="1105469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574" tIns="73126" rIns="0" bIns="0" anchor="t" upright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th-TH" sz="19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9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rtl="0">
              <a:defRPr sz="1000"/>
            </a:pPr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อัตรา</a:t>
            </a:r>
            <a:r>
              <a:rPr lang="th-TH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ตายต่อพันประชากรจังหวัดเพชรบุรีเทียบกับประเทศ </a:t>
            </a:r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ปี </a:t>
            </a:r>
            <a:r>
              <a:rPr lang="th-TH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พ.ศ. 2543 - </a:t>
            </a:r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2559</a:t>
            </a:r>
            <a:endParaRPr lang="th-TH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8952" y="6245687"/>
            <a:ext cx="3698543" cy="276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04" tIns="45718" rIns="91404" bIns="45718" rtlCol="0">
            <a:spAutoFit/>
          </a:bodyPr>
          <a:lstStyle/>
          <a:p>
            <a:r>
              <a:rPr lang="th-TH" sz="1200" dirty="0" smtClean="0">
                <a:latin typeface="Tahoma" pitchFamily="34" charset="0"/>
                <a:cs typeface="Tahoma" pitchFamily="34" charset="0"/>
              </a:rPr>
              <a:t>มรณบัตรจำแนกตามภูมิลำเนา ณ 31 ธันวาคม 2559</a:t>
            </a:r>
            <a:endParaRPr lang="th-TH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 rot="16200000">
            <a:off x="-300461" y="3531522"/>
            <a:ext cx="14478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th-TH"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อัตราเกิดต่อพันประชากร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 rot="16200000">
            <a:off x="5973702" y="3968931"/>
            <a:ext cx="1507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th-TH"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อัตราตายต่อพันประชากร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แผนภูมิ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44207"/>
              </p:ext>
            </p:extLst>
          </p:nvPr>
        </p:nvGraphicFramePr>
        <p:xfrm>
          <a:off x="6506161" y="1584918"/>
          <a:ext cx="5464726" cy="435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แผนภูมิ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55350"/>
              </p:ext>
            </p:extLst>
          </p:nvPr>
        </p:nvGraphicFramePr>
        <p:xfrm>
          <a:off x="142504" y="1531917"/>
          <a:ext cx="5939081" cy="448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25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4312</TotalTime>
  <Words>799</Words>
  <Application>Microsoft Office PowerPoint</Application>
  <PresentationFormat>กำหนดเอง</PresentationFormat>
  <Paragraphs>216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6" baseType="lpstr">
      <vt:lpstr>ชุดรูปแบบของ Office</vt:lpstr>
      <vt:lpstr>การออกแบบเริ่มต้น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Windows8.1 V.10_x64</dc:creator>
  <cp:lastModifiedBy>Natta</cp:lastModifiedBy>
  <cp:revision>504</cp:revision>
  <cp:lastPrinted>2017-11-13T09:27:15Z</cp:lastPrinted>
  <dcterms:created xsi:type="dcterms:W3CDTF">2016-10-12T10:32:54Z</dcterms:created>
  <dcterms:modified xsi:type="dcterms:W3CDTF">2017-11-14T02:49:33Z</dcterms:modified>
</cp:coreProperties>
</file>